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1"/>
  </p:notesMasterIdLst>
  <p:sldIdLst>
    <p:sldId id="256" r:id="rId2"/>
    <p:sldId id="307" r:id="rId3"/>
    <p:sldId id="260" r:id="rId4"/>
    <p:sldId id="313" r:id="rId5"/>
    <p:sldId id="314" r:id="rId6"/>
    <p:sldId id="315" r:id="rId7"/>
    <p:sldId id="316" r:id="rId8"/>
    <p:sldId id="261" r:id="rId9"/>
    <p:sldId id="262" r:id="rId10"/>
    <p:sldId id="263" r:id="rId11"/>
    <p:sldId id="264" r:id="rId12"/>
    <p:sldId id="265" r:id="rId13"/>
    <p:sldId id="266" r:id="rId14"/>
    <p:sldId id="267" r:id="rId15"/>
    <p:sldId id="319" r:id="rId16"/>
    <p:sldId id="320" r:id="rId17"/>
    <p:sldId id="270" r:id="rId18"/>
    <p:sldId id="321" r:id="rId19"/>
    <p:sldId id="272" r:id="rId20"/>
    <p:sldId id="273" r:id="rId21"/>
    <p:sldId id="274" r:id="rId22"/>
    <p:sldId id="275" r:id="rId23"/>
    <p:sldId id="276" r:id="rId24"/>
    <p:sldId id="277" r:id="rId25"/>
    <p:sldId id="278" r:id="rId26"/>
    <p:sldId id="281" r:id="rId27"/>
    <p:sldId id="279" r:id="rId28"/>
    <p:sldId id="280" r:id="rId29"/>
    <p:sldId id="268" r:id="rId30"/>
  </p:sldIdLst>
  <p:sldSz cx="12192000" cy="6858000"/>
  <p:notesSz cx="6858000" cy="9144000"/>
  <p:embeddedFontLst>
    <p:embeddedFont>
      <p:font typeface="Calibri" panose="020F0502020204030204" pitchFamily="34" charset="0"/>
      <p:regular r:id="rId32"/>
      <p:bold r:id="rId33"/>
      <p:italic r:id="rId34"/>
      <p:boldItalic r:id="rId35"/>
    </p:embeddedFont>
    <p:embeddedFont>
      <p:font typeface="Nunito Sans Black" pitchFamily="2" charset="0"/>
      <p:bold r:id="rId36"/>
      <p:boldItalic r:id="rId37"/>
    </p:embeddedFont>
    <p:embeddedFont>
      <p:font typeface="Verdana" panose="020B06040305040402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4" roundtripDataSignature="AMtx7miw1Pd3/luT/icPS1arYroNFdcN7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ymetria Diseño"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DF6FE"/>
    <a:srgbClr val="BD97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53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0.fntdata"/></Relationships>
</file>

<file path=ppt/media/image1.jpg>
</file>

<file path=ppt/media/image10.png>
</file>

<file path=ppt/media/image2.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18</a:t>
            </a:fld>
            <a:endParaRPr/>
          </a:p>
        </p:txBody>
      </p:sp>
    </p:spTree>
    <p:extLst>
      <p:ext uri="{BB962C8B-B14F-4D97-AF65-F5344CB8AC3E}">
        <p14:creationId xmlns:p14="http://schemas.microsoft.com/office/powerpoint/2010/main" val="24771969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0" name="Google Shape;320;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1" name="Google Shape;321;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a:t>
            </a:fld>
            <a:endParaRPr/>
          </a:p>
        </p:txBody>
      </p:sp>
    </p:spTree>
    <p:extLst>
      <p:ext uri="{BB962C8B-B14F-4D97-AF65-F5344CB8AC3E}">
        <p14:creationId xmlns:p14="http://schemas.microsoft.com/office/powerpoint/2010/main" val="3435628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4</a:t>
            </a:fld>
            <a:endParaRPr/>
          </a:p>
        </p:txBody>
      </p:sp>
    </p:spTree>
    <p:extLst>
      <p:ext uri="{BB962C8B-B14F-4D97-AF65-F5344CB8AC3E}">
        <p14:creationId xmlns:p14="http://schemas.microsoft.com/office/powerpoint/2010/main" val="3455422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5</a:t>
            </a:fld>
            <a:endParaRPr/>
          </a:p>
        </p:txBody>
      </p:sp>
    </p:spTree>
    <p:extLst>
      <p:ext uri="{BB962C8B-B14F-4D97-AF65-F5344CB8AC3E}">
        <p14:creationId xmlns:p14="http://schemas.microsoft.com/office/powerpoint/2010/main" val="15993115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6</a:t>
            </a:fld>
            <a:endParaRPr/>
          </a:p>
        </p:txBody>
      </p:sp>
    </p:spTree>
    <p:extLst>
      <p:ext uri="{BB962C8B-B14F-4D97-AF65-F5344CB8AC3E}">
        <p14:creationId xmlns:p14="http://schemas.microsoft.com/office/powerpoint/2010/main" val="94936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7</a:t>
            </a:fld>
            <a:endParaRPr/>
          </a:p>
        </p:txBody>
      </p:sp>
    </p:spTree>
    <p:extLst>
      <p:ext uri="{BB962C8B-B14F-4D97-AF65-F5344CB8AC3E}">
        <p14:creationId xmlns:p14="http://schemas.microsoft.com/office/powerpoint/2010/main" val="3630488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s-CO" sz="1200" b="0" i="0" u="none" strike="noStrike" cap="none" smtClean="0">
                <a:solidFill>
                  <a:schemeClr val="dk1"/>
                </a:solidFill>
                <a:latin typeface="Calibri"/>
                <a:ea typeface="Calibri"/>
                <a:cs typeface="Calibri"/>
                <a:sym typeface="Calibri"/>
              </a:rPr>
              <a:t>8</a:t>
            </a:fld>
            <a:endParaRPr lang="es-CO"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49416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16</a:t>
            </a:fld>
            <a:endParaRPr/>
          </a:p>
        </p:txBody>
      </p:sp>
    </p:spTree>
    <p:extLst>
      <p:ext uri="{BB962C8B-B14F-4D97-AF65-F5344CB8AC3E}">
        <p14:creationId xmlns:p14="http://schemas.microsoft.com/office/powerpoint/2010/main" val="39714462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
        <p:cNvGrpSpPr/>
        <p:nvPr/>
      </p:nvGrpSpPr>
      <p:grpSpPr>
        <a:xfrm>
          <a:off x="0" y="0"/>
          <a:ext cx="0" cy="0"/>
          <a:chOff x="0" y="0"/>
          <a:chExt cx="0" cy="0"/>
        </a:xfrm>
      </p:grpSpPr>
      <p:sp>
        <p:nvSpPr>
          <p:cNvPr id="16" name="Google Shape;16;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2"/>
        <p:cNvGrpSpPr/>
        <p:nvPr/>
      </p:nvGrpSpPr>
      <p:grpSpPr>
        <a:xfrm>
          <a:off x="0" y="0"/>
          <a:ext cx="0" cy="0"/>
          <a:chOff x="0" y="0"/>
          <a:chExt cx="0" cy="0"/>
        </a:xfrm>
      </p:grpSpPr>
      <p:sp>
        <p:nvSpPr>
          <p:cNvPr id="73" name="Google Shape;73;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vertical y texto">
  <p:cSld name="Título vertical y texto">
    <p:spTree>
      <p:nvGrpSpPr>
        <p:cNvPr id="1" name="Shape 78"/>
        <p:cNvGrpSpPr/>
        <p:nvPr/>
      </p:nvGrpSpPr>
      <p:grpSpPr>
        <a:xfrm>
          <a:off x="0" y="0"/>
          <a:ext cx="0" cy="0"/>
          <a:chOff x="0" y="0"/>
          <a:chExt cx="0" cy="0"/>
        </a:xfrm>
      </p:grpSpPr>
      <p:sp>
        <p:nvSpPr>
          <p:cNvPr id="79" name="Google Shape;79;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9"/>
        <p:cNvGrpSpPr/>
        <p:nvPr/>
      </p:nvGrpSpPr>
      <p:grpSpPr>
        <a:xfrm>
          <a:off x="0" y="0"/>
          <a:ext cx="0" cy="0"/>
          <a:chOff x="0" y="0"/>
          <a:chExt cx="0" cy="0"/>
        </a:xfrm>
      </p:grpSpPr>
      <p:sp>
        <p:nvSpPr>
          <p:cNvPr id="20" name="Google Shape;20;p16"/>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16"/>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5"/>
        <p:cNvGrpSpPr/>
        <p:nvPr/>
      </p:nvGrpSpPr>
      <p:grpSpPr>
        <a:xfrm>
          <a:off x="0" y="0"/>
          <a:ext cx="0" cy="0"/>
          <a:chOff x="0" y="0"/>
          <a:chExt cx="0" cy="0"/>
        </a:xfrm>
      </p:grpSpPr>
      <p:sp>
        <p:nvSpPr>
          <p:cNvPr id="26" name="Google Shape;26;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31"/>
        <p:cNvGrpSpPr/>
        <p:nvPr/>
      </p:nvGrpSpPr>
      <p:grpSpPr>
        <a:xfrm>
          <a:off x="0" y="0"/>
          <a:ext cx="0" cy="0"/>
          <a:chOff x="0" y="0"/>
          <a:chExt cx="0" cy="0"/>
        </a:xfrm>
      </p:grpSpPr>
      <p:sp>
        <p:nvSpPr>
          <p:cNvPr id="32" name="Google Shape;32;p18"/>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8"/>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7"/>
        <p:cNvGrpSpPr/>
        <p:nvPr/>
      </p:nvGrpSpPr>
      <p:grpSpPr>
        <a:xfrm>
          <a:off x="0" y="0"/>
          <a:ext cx="0" cy="0"/>
          <a:chOff x="0" y="0"/>
          <a:chExt cx="0" cy="0"/>
        </a:xfrm>
      </p:grpSpPr>
      <p:sp>
        <p:nvSpPr>
          <p:cNvPr id="38" name="Google Shape;38;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4"/>
        <p:cNvGrpSpPr/>
        <p:nvPr/>
      </p:nvGrpSpPr>
      <p:grpSpPr>
        <a:xfrm>
          <a:off x="0" y="0"/>
          <a:ext cx="0" cy="0"/>
          <a:chOff x="0" y="0"/>
          <a:chExt cx="0" cy="0"/>
        </a:xfrm>
      </p:grpSpPr>
      <p:sp>
        <p:nvSpPr>
          <p:cNvPr id="45" name="Google Shape;45;p2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20"/>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2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20"/>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20"/>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53"/>
        <p:cNvGrpSpPr/>
        <p:nvPr/>
      </p:nvGrpSpPr>
      <p:grpSpPr>
        <a:xfrm>
          <a:off x="0" y="0"/>
          <a:ext cx="0" cy="0"/>
          <a:chOff x="0" y="0"/>
          <a:chExt cx="0" cy="0"/>
        </a:xfrm>
      </p:grpSpPr>
      <p:sp>
        <p:nvSpPr>
          <p:cNvPr id="54" name="Google Shape;54;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Google Shape;59;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Google Shape;66;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3"/>
          <p:cNvSpPr>
            <a:spLocks noGrp="1"/>
          </p:cNvSpPr>
          <p:nvPr>
            <p:ph type="pic" idx="2"/>
          </p:nvPr>
        </p:nvSpPr>
        <p:spPr>
          <a:xfrm>
            <a:off x="5183188" y="987425"/>
            <a:ext cx="6172200" cy="4873625"/>
          </a:xfrm>
          <a:prstGeom prst="rect">
            <a:avLst/>
          </a:prstGeom>
          <a:noFill/>
          <a:ln>
            <a:noFill/>
          </a:ln>
        </p:spPr>
      </p:sp>
      <p:sp>
        <p:nvSpPr>
          <p:cNvPr id="68" name="Google Shape;68;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4" Type="http://schemas.openxmlformats.org/officeDocument/2006/relationships/image" Target="../media/image16.emf"/></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4" Type="http://schemas.openxmlformats.org/officeDocument/2006/relationships/image" Target="../media/image17.emf"/></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8.emf"/><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4" Type="http://schemas.openxmlformats.org/officeDocument/2006/relationships/image" Target="../media/image20.emf"/></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4.png"/><Relationship Id="rId2" Type="http://schemas.openxmlformats.org/officeDocument/2006/relationships/image" Target="../media/image1.jpg"/><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emf"/></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4" Type="http://schemas.openxmlformats.org/officeDocument/2006/relationships/image" Target="../media/image25.emf"/></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5" Type="http://schemas.openxmlformats.org/officeDocument/2006/relationships/image" Target="../media/image31.png"/><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g"/><Relationship Id="rId7"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32.png"/><Relationship Id="rId4" Type="http://schemas.openxmlformats.org/officeDocument/2006/relationships/image" Target="../media/image2.png"/><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 Id="rId5" Type="http://schemas.openxmlformats.org/officeDocument/2006/relationships/image" Target="../media/image14.emf"/><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89" name="Google Shape;89;p1"/>
          <p:cNvGrpSpPr/>
          <p:nvPr/>
        </p:nvGrpSpPr>
        <p:grpSpPr>
          <a:xfrm>
            <a:off x="0" y="-1"/>
            <a:ext cx="12192000" cy="6858002"/>
            <a:chOff x="0" y="317351"/>
            <a:chExt cx="12192000" cy="6858002"/>
          </a:xfrm>
        </p:grpSpPr>
        <p:pic>
          <p:nvPicPr>
            <p:cNvPr id="90" name="Google Shape;90;p1"/>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91" name="Google Shape;91;p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92" name="Google Shape;92;p1"/>
          <p:cNvPicPr preferRelativeResize="0"/>
          <p:nvPr/>
        </p:nvPicPr>
        <p:blipFill rotWithShape="1">
          <a:blip r:embed="rId5">
            <a:alphaModFix/>
          </a:blip>
          <a:srcRect/>
          <a:stretch/>
        </p:blipFill>
        <p:spPr>
          <a:xfrm>
            <a:off x="4219039" y="647754"/>
            <a:ext cx="3753920" cy="1798753"/>
          </a:xfrm>
          <a:prstGeom prst="rect">
            <a:avLst/>
          </a:prstGeom>
          <a:noFill/>
          <a:ln>
            <a:noFill/>
          </a:ln>
        </p:spPr>
      </p:pic>
      <p:sp>
        <p:nvSpPr>
          <p:cNvPr id="93" name="Google Shape;93;p1"/>
          <p:cNvSpPr txBox="1"/>
          <p:nvPr/>
        </p:nvSpPr>
        <p:spPr>
          <a:xfrm>
            <a:off x="2158676" y="2392672"/>
            <a:ext cx="7874647" cy="116955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7000" b="1" i="0" u="none" strike="noStrike" cap="none">
                <a:solidFill>
                  <a:schemeClr val="lt1"/>
                </a:solidFill>
                <a:latin typeface="Nunito Sans Black"/>
                <a:ea typeface="Nunito Sans Black"/>
                <a:cs typeface="Nunito Sans Black"/>
                <a:sym typeface="Nunito Sans Black"/>
              </a:rPr>
              <a:t>Bootcamp</a:t>
            </a:r>
            <a:endParaRPr sz="7000" b="1" i="0" u="none" strike="noStrike" cap="none">
              <a:solidFill>
                <a:schemeClr val="lt1"/>
              </a:solidFill>
              <a:latin typeface="Nunito Sans Black"/>
              <a:ea typeface="Nunito Sans Black"/>
              <a:cs typeface="Nunito Sans Black"/>
              <a:sym typeface="Nunito Sans Black"/>
            </a:endParaRPr>
          </a:p>
        </p:txBody>
      </p:sp>
      <p:sp>
        <p:nvSpPr>
          <p:cNvPr id="94" name="Google Shape;94;p1"/>
          <p:cNvSpPr txBox="1"/>
          <p:nvPr/>
        </p:nvSpPr>
        <p:spPr>
          <a:xfrm>
            <a:off x="2185075" y="3581822"/>
            <a:ext cx="7874647"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000" b="0" i="0" u="none" strike="noStrike" cap="none" dirty="0">
                <a:solidFill>
                  <a:schemeClr val="lt1"/>
                </a:solidFill>
                <a:latin typeface="Nunito Sans Black"/>
                <a:ea typeface="Nunito Sans Black"/>
                <a:cs typeface="Nunito Sans Black"/>
                <a:sym typeface="Nunito Sans Black"/>
              </a:rPr>
              <a:t>Desarrollo Web Full </a:t>
            </a:r>
            <a:r>
              <a:rPr lang="es-CO" sz="4000" b="0" i="0" u="none" strike="noStrike" cap="none" dirty="0" err="1">
                <a:solidFill>
                  <a:schemeClr val="lt1"/>
                </a:solidFill>
                <a:latin typeface="Nunito Sans Black"/>
                <a:ea typeface="Nunito Sans Black"/>
                <a:cs typeface="Nunito Sans Black"/>
                <a:sym typeface="Nunito Sans Black"/>
              </a:rPr>
              <a:t>Stack</a:t>
            </a:r>
            <a:endParaRPr sz="4000" b="0" i="0" u="none" strike="noStrike" cap="none" dirty="0">
              <a:solidFill>
                <a:schemeClr val="lt1"/>
              </a:solidFill>
              <a:latin typeface="Nunito Sans Black"/>
              <a:ea typeface="Nunito Sans Black"/>
              <a:cs typeface="Nunito Sans Black"/>
              <a:sym typeface="Nunito Sans Black"/>
            </a:endParaRPr>
          </a:p>
        </p:txBody>
      </p:sp>
      <p:pic>
        <p:nvPicPr>
          <p:cNvPr id="95" name="Google Shape;95;p1"/>
          <p:cNvPicPr preferRelativeResize="0"/>
          <p:nvPr/>
        </p:nvPicPr>
        <p:blipFill rotWithShape="1">
          <a:blip r:embed="rId6">
            <a:alphaModFix/>
          </a:blip>
          <a:srcRect/>
          <a:stretch/>
        </p:blipFill>
        <p:spPr>
          <a:xfrm>
            <a:off x="9712776" y="5933677"/>
            <a:ext cx="2164967" cy="669682"/>
          </a:xfrm>
          <a:prstGeom prst="rect">
            <a:avLst/>
          </a:prstGeom>
          <a:noFill/>
          <a:ln>
            <a:noFill/>
          </a:ln>
        </p:spPr>
      </p:pic>
      <p:grpSp>
        <p:nvGrpSpPr>
          <p:cNvPr id="96" name="Google Shape;96;p1"/>
          <p:cNvGrpSpPr/>
          <p:nvPr/>
        </p:nvGrpSpPr>
        <p:grpSpPr>
          <a:xfrm>
            <a:off x="626477" y="254641"/>
            <a:ext cx="11251266" cy="983288"/>
            <a:chOff x="626477" y="254641"/>
            <a:chExt cx="11251266" cy="983288"/>
          </a:xfrm>
        </p:grpSpPr>
        <p:pic>
          <p:nvPicPr>
            <p:cNvPr id="97" name="Google Shape;97;p1"/>
            <p:cNvPicPr preferRelativeResize="0"/>
            <p:nvPr/>
          </p:nvPicPr>
          <p:blipFill rotWithShape="1">
            <a:blip r:embed="rId7">
              <a:alphaModFix/>
            </a:blip>
            <a:srcRect/>
            <a:stretch/>
          </p:blipFill>
          <p:spPr>
            <a:xfrm>
              <a:off x="10059722" y="254641"/>
              <a:ext cx="1818021" cy="983288"/>
            </a:xfrm>
            <a:prstGeom prst="rect">
              <a:avLst/>
            </a:prstGeom>
            <a:noFill/>
            <a:ln>
              <a:noFill/>
            </a:ln>
          </p:spPr>
        </p:pic>
        <p:pic>
          <p:nvPicPr>
            <p:cNvPr id="98" name="Google Shape;98;p1"/>
            <p:cNvPicPr preferRelativeResize="0"/>
            <p:nvPr/>
          </p:nvPicPr>
          <p:blipFill rotWithShape="1">
            <a:blip r:embed="rId8">
              <a:alphaModFix/>
            </a:blip>
            <a:srcRect/>
            <a:stretch/>
          </p:blipFill>
          <p:spPr>
            <a:xfrm>
              <a:off x="626477" y="484081"/>
              <a:ext cx="1505800" cy="524408"/>
            </a:xfrm>
            <a:prstGeom prst="rect">
              <a:avLst/>
            </a:prstGeom>
            <a:noFill/>
            <a:ln>
              <a:noFill/>
            </a:ln>
          </p:spPr>
        </p:pic>
      </p:grpSp>
      <p:sp>
        <p:nvSpPr>
          <p:cNvPr id="99" name="Google Shape;99;p1"/>
          <p:cNvSpPr/>
          <p:nvPr/>
        </p:nvSpPr>
        <p:spPr>
          <a:xfrm>
            <a:off x="4545327" y="4447770"/>
            <a:ext cx="282000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1800" b="0" i="0" u="none" strike="noStrike" cap="none" dirty="0">
                <a:solidFill>
                  <a:srgbClr val="D2A6FF"/>
                </a:solidFill>
                <a:latin typeface="Arial"/>
                <a:ea typeface="Arial"/>
                <a:cs typeface="Arial"/>
                <a:sym typeface="Arial"/>
              </a:rPr>
              <a:t>Nivel (básico)</a:t>
            </a:r>
            <a:endParaRPr dirty="0"/>
          </a:p>
          <a:p>
            <a:pPr marL="0" marR="0" lvl="0" indent="0" algn="ctr" rtl="0">
              <a:spcBef>
                <a:spcPts val="0"/>
              </a:spcBef>
              <a:spcAft>
                <a:spcPts val="0"/>
              </a:spcAft>
              <a:buNone/>
            </a:pPr>
            <a:r>
              <a:rPr lang="es-CO" sz="1800" b="0" i="0" u="none" strike="noStrike" cap="none" dirty="0">
                <a:solidFill>
                  <a:srgbClr val="D2A6FF"/>
                </a:solidFill>
                <a:latin typeface="Arial"/>
                <a:ea typeface="Arial"/>
                <a:cs typeface="Arial"/>
                <a:sym typeface="Arial"/>
              </a:rPr>
              <a:t>Mónica </a:t>
            </a:r>
            <a:r>
              <a:rPr lang="es-CO" sz="1800" b="0" i="0" u="none" strike="noStrike" cap="none">
                <a:solidFill>
                  <a:srgbClr val="D2A6FF"/>
                </a:solidFill>
                <a:latin typeface="Arial"/>
                <a:ea typeface="Arial"/>
                <a:cs typeface="Arial"/>
                <a:sym typeface="Arial"/>
              </a:rPr>
              <a:t>Arias Crisóstomo</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230;p8">
            <a:extLst>
              <a:ext uri="{FF2B5EF4-FFF2-40B4-BE49-F238E27FC236}">
                <a16:creationId xmlns:a16="http://schemas.microsoft.com/office/drawing/2014/main" id="{8C726D60-8B11-4DC8-8F13-47BACD2DF64B}"/>
              </a:ext>
            </a:extLst>
          </p:cNvPr>
          <p:cNvGrpSpPr/>
          <p:nvPr/>
        </p:nvGrpSpPr>
        <p:grpSpPr>
          <a:xfrm>
            <a:off x="-1480" y="-2"/>
            <a:ext cx="12192000" cy="6858002"/>
            <a:chOff x="0" y="317351"/>
            <a:chExt cx="12192000" cy="6858002"/>
          </a:xfrm>
        </p:grpSpPr>
        <p:pic>
          <p:nvPicPr>
            <p:cNvPr id="8" name="Google Shape;231;p8">
              <a:extLst>
                <a:ext uri="{FF2B5EF4-FFF2-40B4-BE49-F238E27FC236}">
                  <a16:creationId xmlns:a16="http://schemas.microsoft.com/office/drawing/2014/main" id="{DD6E1B92-3F18-4EA9-B909-29F33A45FB63}"/>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9" name="Google Shape;232;p8">
              <a:extLst>
                <a:ext uri="{FF2B5EF4-FFF2-40B4-BE49-F238E27FC236}">
                  <a16:creationId xmlns:a16="http://schemas.microsoft.com/office/drawing/2014/main" id="{B971CE43-7757-4C0C-BBC9-3BF75730A8FD}"/>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6" name="CuadroTexto 5"/>
          <p:cNvSpPr txBox="1"/>
          <p:nvPr/>
        </p:nvSpPr>
        <p:spPr>
          <a:xfrm>
            <a:off x="3495436" y="463609"/>
            <a:ext cx="4956168" cy="400110"/>
          </a:xfrm>
          <a:prstGeom prst="rect">
            <a:avLst/>
          </a:prstGeom>
          <a:noFill/>
        </p:spPr>
        <p:txBody>
          <a:bodyPr wrap="square" rtlCol="0">
            <a:spAutoFit/>
          </a:bodyPr>
          <a:lstStyle/>
          <a:p>
            <a:pPr algn="ctr"/>
            <a:r>
              <a:rPr lang="es-MX" sz="2000" b="1" dirty="0">
                <a:solidFill>
                  <a:schemeClr val="bg1"/>
                </a:solidFill>
                <a:latin typeface="Verdana" panose="020B0604030504040204" pitchFamily="34" charset="0"/>
                <a:ea typeface="Verdana" panose="020B0604030504040204" pitchFamily="34" charset="0"/>
              </a:rPr>
              <a:t>Ejemplo de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7" name="CuadroTexto 6"/>
          <p:cNvSpPr txBox="1"/>
          <p:nvPr/>
        </p:nvSpPr>
        <p:spPr>
          <a:xfrm>
            <a:off x="3590789" y="1327330"/>
            <a:ext cx="5007462" cy="3046988"/>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Hagamos que los ítems tengan una anchura que permita ocupar todo el espacio disponible en el eje principal. con "</a:t>
            </a:r>
            <a:r>
              <a:rPr lang="es-MX" sz="1600" b="1" dirty="0" err="1">
                <a:solidFill>
                  <a:schemeClr val="bg1"/>
                </a:solidFill>
                <a:latin typeface="Verdana" panose="020B0604030504040204" pitchFamily="34" charset="0"/>
                <a:ea typeface="Verdana" panose="020B0604030504040204" pitchFamily="34" charset="0"/>
              </a:rPr>
              <a:t>flex-grow</a:t>
            </a:r>
            <a:r>
              <a:rPr lang="es-MX" sz="1600" dirty="0">
                <a:solidFill>
                  <a:schemeClr val="bg1"/>
                </a:solidFill>
                <a:latin typeface="Verdana" panose="020B0604030504040204" pitchFamily="34" charset="0"/>
                <a:ea typeface="Verdana" panose="020B0604030504040204" pitchFamily="34" charset="0"/>
              </a:rPr>
              <a:t>", pero ten en cuenta que esta propiedad ya no depende del contenedor, sino de los </a:t>
            </a:r>
            <a:r>
              <a:rPr lang="es-MX" sz="1600" dirty="0" err="1">
                <a:solidFill>
                  <a:schemeClr val="bg1"/>
                </a:solidFill>
                <a:latin typeface="Verdana" panose="020B0604030504040204" pitchFamily="34" charset="0"/>
                <a:ea typeface="Verdana" panose="020B0604030504040204" pitchFamily="34" charset="0"/>
              </a:rPr>
              <a:t>item</a:t>
            </a:r>
            <a:r>
              <a:rPr lang="es-MX" sz="1600" dirty="0">
                <a:solidFill>
                  <a:schemeClr val="bg1"/>
                </a:solidFill>
                <a:latin typeface="Verdana" panose="020B0604030504040204" pitchFamily="34" charset="0"/>
                <a:ea typeface="Verdana" panose="020B0604030504040204" pitchFamily="34" charset="0"/>
              </a:rPr>
              <a:t>, elementos internos, en nuestro caso los </a:t>
            </a:r>
            <a:r>
              <a:rPr lang="es-MX" sz="1600" b="1" dirty="0">
                <a:solidFill>
                  <a:schemeClr val="bg1"/>
                </a:solidFill>
                <a:latin typeface="Verdana" panose="020B0604030504040204" pitchFamily="34" charset="0"/>
                <a:ea typeface="Verdana" panose="020B0604030504040204" pitchFamily="34" charset="0"/>
              </a:rPr>
              <a:t>ARTICLE</a:t>
            </a:r>
            <a:r>
              <a:rPr lang="es-MX" sz="1600" dirty="0">
                <a:solidFill>
                  <a:schemeClr val="bg1"/>
                </a:solidFill>
                <a:latin typeface="Verdana" panose="020B0604030504040204" pitchFamily="34" charset="0"/>
                <a:ea typeface="Verdana" panose="020B0604030504040204" pitchFamily="34" charset="0"/>
              </a:rPr>
              <a:t>.</a:t>
            </a:r>
          </a:p>
          <a:p>
            <a:pPr algn="just">
              <a:lnSpc>
                <a:spcPct val="150000"/>
              </a:lnSpc>
            </a:pPr>
            <a:r>
              <a:rPr lang="en-US" sz="1600" b="1" i="1" dirty="0">
                <a:solidFill>
                  <a:schemeClr val="bg1"/>
                </a:solidFill>
                <a:latin typeface="Verdana" panose="020B0604030504040204" pitchFamily="34" charset="0"/>
                <a:ea typeface="Verdana" panose="020B0604030504040204" pitchFamily="34" charset="0"/>
              </a:rPr>
              <a:t>flex-grow: 1;</a:t>
            </a:r>
            <a:endParaRPr lang="es-MX" sz="1600" b="1" i="1" dirty="0">
              <a:solidFill>
                <a:schemeClr val="bg1"/>
              </a:solidFill>
              <a:latin typeface="Verdana" panose="020B0604030504040204" pitchFamily="34" charset="0"/>
              <a:ea typeface="Verdana" panose="020B0604030504040204" pitchFamily="34" charset="0"/>
            </a:endParaRPr>
          </a:p>
          <a:p>
            <a:pPr algn="just">
              <a:lnSpc>
                <a:spcPct val="150000"/>
              </a:lnSpc>
            </a:pPr>
            <a:endParaRPr lang="en-US" sz="1600" dirty="0">
              <a:solidFill>
                <a:schemeClr val="bg1"/>
              </a:solidFill>
              <a:latin typeface="Verdana" panose="020B0604030504040204" pitchFamily="34" charset="0"/>
              <a:ea typeface="Verdana" panose="020B0604030504040204" pitchFamily="34" charset="0"/>
            </a:endParaRPr>
          </a:p>
        </p:txBody>
      </p:sp>
      <p:pic>
        <p:nvPicPr>
          <p:cNvPr id="3" name="Imagen 2"/>
          <p:cNvPicPr>
            <a:picLocks noChangeAspect="1"/>
          </p:cNvPicPr>
          <p:nvPr/>
        </p:nvPicPr>
        <p:blipFill>
          <a:blip r:embed="rId4"/>
          <a:stretch>
            <a:fillRect/>
          </a:stretch>
        </p:blipFill>
        <p:spPr>
          <a:xfrm>
            <a:off x="3695839" y="4715872"/>
            <a:ext cx="5130196" cy="600191"/>
          </a:xfrm>
          <a:prstGeom prst="rect">
            <a:avLst/>
          </a:prstGeom>
        </p:spPr>
      </p:pic>
    </p:spTree>
    <p:extLst>
      <p:ext uri="{BB962C8B-B14F-4D97-AF65-F5344CB8AC3E}">
        <p14:creationId xmlns:p14="http://schemas.microsoft.com/office/powerpoint/2010/main" val="708603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230;p8">
            <a:extLst>
              <a:ext uri="{FF2B5EF4-FFF2-40B4-BE49-F238E27FC236}">
                <a16:creationId xmlns:a16="http://schemas.microsoft.com/office/drawing/2014/main" id="{7208C18C-3DEA-46D4-9B8B-B69C77ABC1F9}"/>
              </a:ext>
            </a:extLst>
          </p:cNvPr>
          <p:cNvGrpSpPr/>
          <p:nvPr/>
        </p:nvGrpSpPr>
        <p:grpSpPr>
          <a:xfrm>
            <a:off x="-1480" y="-2"/>
            <a:ext cx="12192000" cy="6858002"/>
            <a:chOff x="0" y="317351"/>
            <a:chExt cx="12192000" cy="6858002"/>
          </a:xfrm>
        </p:grpSpPr>
        <p:pic>
          <p:nvPicPr>
            <p:cNvPr id="5" name="Google Shape;231;p8">
              <a:extLst>
                <a:ext uri="{FF2B5EF4-FFF2-40B4-BE49-F238E27FC236}">
                  <a16:creationId xmlns:a16="http://schemas.microsoft.com/office/drawing/2014/main" id="{50F99C2A-7740-4935-A81C-E025FCFCA0F4}"/>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8" name="Google Shape;232;p8">
              <a:extLst>
                <a:ext uri="{FF2B5EF4-FFF2-40B4-BE49-F238E27FC236}">
                  <a16:creationId xmlns:a16="http://schemas.microsoft.com/office/drawing/2014/main" id="{DD08BBA1-3074-4F21-98E5-B948BB6898D9}"/>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6" name="CuadroTexto 5"/>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para el contenedor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7" name="CuadroTexto 6"/>
          <p:cNvSpPr txBox="1"/>
          <p:nvPr/>
        </p:nvSpPr>
        <p:spPr>
          <a:xfrm>
            <a:off x="694838" y="1455828"/>
            <a:ext cx="10735162" cy="4893647"/>
          </a:xfrm>
          <a:prstGeom prst="rect">
            <a:avLst/>
          </a:prstGeom>
          <a:noFill/>
        </p:spPr>
        <p:txBody>
          <a:bodyPr wrap="square" rtlCol="0">
            <a:spAutoFit/>
          </a:bodyPr>
          <a:lstStyle/>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Display</a:t>
            </a:r>
            <a:r>
              <a:rPr lang="es-MX" sz="1600" b="1" dirty="0">
                <a:solidFill>
                  <a:srgbClr val="00B0F0"/>
                </a:solidFill>
                <a:latin typeface="Verdana" panose="020B0604030504040204" pitchFamily="34" charset="0"/>
                <a:ea typeface="Verdana" panose="020B0604030504040204" pitchFamily="34" charset="0"/>
              </a:rPr>
              <a:t> </a:t>
            </a:r>
            <a:r>
              <a:rPr lang="es-MX" sz="1600" b="1" dirty="0" err="1">
                <a:solidFill>
                  <a:srgbClr val="00B0F0"/>
                </a:solidFill>
                <a:latin typeface="Verdana" panose="020B0604030504040204" pitchFamily="34" charset="0"/>
                <a:ea typeface="Verdana" panose="020B0604030504040204" pitchFamily="34" charset="0"/>
              </a:rPr>
              <a:t>flex</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Al contenedor principal en un esquema </a:t>
            </a:r>
            <a:r>
              <a:rPr lang="es-MX" sz="1600" dirty="0" err="1">
                <a:solidFill>
                  <a:schemeClr val="bg1"/>
                </a:solidFill>
                <a:latin typeface="Verdana" panose="020B0604030504040204" pitchFamily="34" charset="0"/>
                <a:ea typeface="Verdana" panose="020B0604030504040204" pitchFamily="34" charset="0"/>
              </a:rPr>
              <a:t>Flexbox</a:t>
            </a:r>
            <a:r>
              <a:rPr lang="es-MX" sz="1600" dirty="0">
                <a:solidFill>
                  <a:schemeClr val="bg1"/>
                </a:solidFill>
                <a:latin typeface="Verdana" panose="020B0604030504040204" pitchFamily="34" charset="0"/>
                <a:ea typeface="Verdana" panose="020B0604030504040204" pitchFamily="34" charset="0"/>
              </a:rPr>
              <a:t> es al que le asignamos "</a:t>
            </a:r>
            <a:r>
              <a:rPr lang="es-MX" sz="1600" dirty="0" err="1">
                <a:solidFill>
                  <a:schemeClr val="bg1"/>
                </a:solidFill>
                <a:latin typeface="Verdana" panose="020B0604030504040204" pitchFamily="34" charset="0"/>
                <a:ea typeface="Verdana" panose="020B0604030504040204" pitchFamily="34" charset="0"/>
              </a:rPr>
              <a:t>display</a:t>
            </a:r>
            <a:r>
              <a:rPr lang="es-MX" sz="1600" dirty="0">
                <a:solidFill>
                  <a:schemeClr val="bg1"/>
                </a:solidFill>
                <a:latin typeface="Verdana" panose="020B0604030504040204" pitchFamily="34" charset="0"/>
                <a:ea typeface="Verdana" panose="020B0604030504040204" pitchFamily="34" charset="0"/>
              </a:rPr>
              <a:t>: </a:t>
            </a:r>
            <a:r>
              <a:rPr lang="es-MX" sz="1600" dirty="0" err="1">
                <a:solidFill>
                  <a:schemeClr val="bg1"/>
                </a:solidFill>
                <a:latin typeface="Verdana" panose="020B0604030504040204" pitchFamily="34" charset="0"/>
                <a:ea typeface="Verdana" panose="020B0604030504040204" pitchFamily="34" charset="0"/>
              </a:rPr>
              <a:t>flex</a:t>
            </a:r>
            <a:r>
              <a:rPr lang="es-MX" sz="1600" dirty="0">
                <a:solidFill>
                  <a:schemeClr val="bg1"/>
                </a:solidFill>
                <a:latin typeface="Verdana" panose="020B0604030504040204" pitchFamily="34" charset="0"/>
                <a:ea typeface="Verdana" panose="020B0604030504040204" pitchFamily="34" charset="0"/>
              </a:rPr>
              <a:t>". Esta propiedad hace que cambien las reglas con las cuales sus hijos van a ser representados en la página.</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Display</a:t>
            </a:r>
            <a:r>
              <a:rPr lang="es-MX" sz="1600" b="1" dirty="0">
                <a:solidFill>
                  <a:srgbClr val="00B0F0"/>
                </a:solidFill>
                <a:latin typeface="Verdana" panose="020B0604030504040204" pitchFamily="34" charset="0"/>
                <a:ea typeface="Verdana" panose="020B0604030504040204" pitchFamily="34" charset="0"/>
              </a:rPr>
              <a:t> </a:t>
            </a:r>
            <a:r>
              <a:rPr lang="es-MX" sz="1600" b="1" dirty="0" err="1">
                <a:solidFill>
                  <a:srgbClr val="00B0F0"/>
                </a:solidFill>
                <a:latin typeface="Verdana" panose="020B0604030504040204" pitchFamily="34" charset="0"/>
                <a:ea typeface="Verdana" panose="020B0604030504040204" pitchFamily="34" charset="0"/>
              </a:rPr>
              <a:t>inline-flex</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Si desea diseñar los elementos secundarios de un elemento como elementos flexibles, pero hacer que ese elemento se comporte como un elemento en línea.</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Propiedad </a:t>
            </a:r>
            <a:r>
              <a:rPr lang="es-MX" sz="1600" b="1" dirty="0" err="1">
                <a:solidFill>
                  <a:srgbClr val="00B0F0"/>
                </a:solidFill>
                <a:latin typeface="Verdana" panose="020B0604030504040204" pitchFamily="34" charset="0"/>
                <a:ea typeface="Verdana" panose="020B0604030504040204" pitchFamily="34" charset="0"/>
              </a:rPr>
              <a:t>flex-direction</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Esta propiedad nos sirve para definir la dirección del flujo de colocación de los elementos. Tiene que ver con los ejes que conocimos en el artículo anterior, pudiendo marcar si los elementos se van a colocar todos en la misma fila, o si se van a colocar en una columna, pero además también permite indicar el orden de los </a:t>
            </a:r>
            <a:r>
              <a:rPr lang="es-MX" sz="1600" dirty="0" err="1">
                <a:solidFill>
                  <a:schemeClr val="bg1"/>
                </a:solidFill>
                <a:latin typeface="Verdana" panose="020B0604030504040204" pitchFamily="34" charset="0"/>
                <a:ea typeface="Verdana" panose="020B0604030504040204" pitchFamily="34" charset="0"/>
              </a:rPr>
              <a:t>item</a:t>
            </a:r>
            <a:r>
              <a:rPr lang="es-MX" sz="1600" dirty="0">
                <a:solidFill>
                  <a:schemeClr val="bg1"/>
                </a:solidFill>
                <a:latin typeface="Verdana" panose="020B0604030504040204" pitchFamily="34" charset="0"/>
                <a:ea typeface="Verdana" panose="020B0604030504040204" pitchFamily="34" charset="0"/>
              </a:rPr>
              <a:t>, normal o reverso.</a:t>
            </a:r>
          </a:p>
        </p:txBody>
      </p:sp>
    </p:spTree>
    <p:extLst>
      <p:ext uri="{BB962C8B-B14F-4D97-AF65-F5344CB8AC3E}">
        <p14:creationId xmlns:p14="http://schemas.microsoft.com/office/powerpoint/2010/main" val="14199387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230;p8">
            <a:extLst>
              <a:ext uri="{FF2B5EF4-FFF2-40B4-BE49-F238E27FC236}">
                <a16:creationId xmlns:a16="http://schemas.microsoft.com/office/drawing/2014/main" id="{48210003-2D6F-402C-9777-4CA76C0795E9}"/>
              </a:ext>
            </a:extLst>
          </p:cNvPr>
          <p:cNvGrpSpPr/>
          <p:nvPr/>
        </p:nvGrpSpPr>
        <p:grpSpPr>
          <a:xfrm>
            <a:off x="-1480" y="-2"/>
            <a:ext cx="12192000" cy="6858002"/>
            <a:chOff x="0" y="317351"/>
            <a:chExt cx="12192000" cy="6858002"/>
          </a:xfrm>
        </p:grpSpPr>
        <p:pic>
          <p:nvPicPr>
            <p:cNvPr id="5" name="Google Shape;231;p8">
              <a:extLst>
                <a:ext uri="{FF2B5EF4-FFF2-40B4-BE49-F238E27FC236}">
                  <a16:creationId xmlns:a16="http://schemas.microsoft.com/office/drawing/2014/main" id="{5D98D710-4651-494A-ABB1-E1A3630A4B69}"/>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8" name="Google Shape;232;p8">
              <a:extLst>
                <a:ext uri="{FF2B5EF4-FFF2-40B4-BE49-F238E27FC236}">
                  <a16:creationId xmlns:a16="http://schemas.microsoft.com/office/drawing/2014/main" id="{507BACAE-E6B3-45BC-9C3A-B37E13C11E27}"/>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6" name="CuadroTexto 5"/>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para el contenedor</a:t>
            </a:r>
            <a:r>
              <a:rPr lang="es-MX" sz="2000" b="1" dirty="0">
                <a:latin typeface="Verdana" panose="020B0604030504040204" pitchFamily="34" charset="0"/>
                <a:ea typeface="Verdana" panose="020B0604030504040204" pitchFamily="34" charset="0"/>
              </a:rPr>
              <a:t>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7" name="CuadroTexto 6"/>
          <p:cNvSpPr txBox="1"/>
          <p:nvPr/>
        </p:nvSpPr>
        <p:spPr>
          <a:xfrm>
            <a:off x="605938" y="1239928"/>
            <a:ext cx="10874862" cy="5262979"/>
          </a:xfrm>
          <a:prstGeom prst="rect">
            <a:avLst/>
          </a:prstGeom>
          <a:noFill/>
        </p:spPr>
        <p:txBody>
          <a:bodyPr wrap="square" rtlCol="0">
            <a:spAutoFit/>
          </a:bodyPr>
          <a:lstStyle/>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Permite usar estos valores:</a:t>
            </a:r>
          </a:p>
          <a:p>
            <a:pPr algn="just">
              <a:lnSpc>
                <a:spcPct val="150000"/>
              </a:lnSpc>
            </a:pPr>
            <a:r>
              <a:rPr lang="es-MX" sz="1600" b="1" dirty="0" err="1">
                <a:solidFill>
                  <a:schemeClr val="bg1"/>
                </a:solidFill>
                <a:latin typeface="Verdana" panose="020B0604030504040204" pitchFamily="34" charset="0"/>
                <a:ea typeface="Verdana" panose="020B0604030504040204" pitchFamily="34" charset="0"/>
              </a:rPr>
              <a:t>row</a:t>
            </a:r>
            <a:r>
              <a:rPr lang="es-MX" sz="1600" dirty="0">
                <a:solidFill>
                  <a:schemeClr val="bg1"/>
                </a:solidFill>
                <a:latin typeface="Verdana" panose="020B0604030504040204" pitchFamily="34" charset="0"/>
                <a:ea typeface="Verdana" panose="020B0604030504040204" pitchFamily="34" charset="0"/>
              </a:rPr>
              <a:t> (valor predeterminado): Indica que los elementos se colocan en una fila, uno al lado del otro, de izquierda a derecha.</a:t>
            </a:r>
          </a:p>
          <a:p>
            <a:pPr algn="just">
              <a:lnSpc>
                <a:spcPct val="150000"/>
              </a:lnSpc>
            </a:pPr>
            <a:r>
              <a:rPr lang="es-MX" sz="1600" b="1" dirty="0" err="1">
                <a:solidFill>
                  <a:schemeClr val="bg1"/>
                </a:solidFill>
                <a:latin typeface="Verdana" panose="020B0604030504040204" pitchFamily="34" charset="0"/>
                <a:ea typeface="Verdana" panose="020B0604030504040204" pitchFamily="34" charset="0"/>
              </a:rPr>
              <a:t>row</a:t>
            </a:r>
            <a:r>
              <a:rPr lang="es-MX" sz="1600" b="1" dirty="0">
                <a:solidFill>
                  <a:schemeClr val="bg1"/>
                </a:solidFill>
                <a:latin typeface="Verdana" panose="020B0604030504040204" pitchFamily="34" charset="0"/>
                <a:ea typeface="Verdana" panose="020B0604030504040204" pitchFamily="34" charset="0"/>
              </a:rPr>
              <a:t>-reverse</a:t>
            </a:r>
            <a:r>
              <a:rPr lang="es-MX" sz="1600" dirty="0">
                <a:solidFill>
                  <a:schemeClr val="bg1"/>
                </a:solidFill>
                <a:latin typeface="Verdana" panose="020B0604030504040204" pitchFamily="34" charset="0"/>
                <a:ea typeface="Verdana" panose="020B0604030504040204" pitchFamily="34" charset="0"/>
              </a:rPr>
              <a:t>: se colocan en una fila, pero con orden de derecha a izquierda.</a:t>
            </a:r>
          </a:p>
          <a:p>
            <a:pPr algn="just">
              <a:lnSpc>
                <a:spcPct val="150000"/>
              </a:lnSpc>
            </a:pPr>
            <a:r>
              <a:rPr lang="es-MX" sz="1600" b="1" dirty="0" err="1">
                <a:solidFill>
                  <a:schemeClr val="bg1"/>
                </a:solidFill>
                <a:latin typeface="Verdana" panose="020B0604030504040204" pitchFamily="34" charset="0"/>
                <a:ea typeface="Verdana" panose="020B0604030504040204" pitchFamily="34" charset="0"/>
              </a:rPr>
              <a:t>column</a:t>
            </a:r>
            <a:r>
              <a:rPr lang="es-MX" sz="1600" b="1" dirty="0">
                <a:solidFill>
                  <a:schemeClr val="bg1"/>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se colocan uno debajo del otro, en orden los primeros arriba.</a:t>
            </a:r>
          </a:p>
          <a:p>
            <a:pPr algn="just">
              <a:lnSpc>
                <a:spcPct val="150000"/>
              </a:lnSpc>
            </a:pPr>
            <a:r>
              <a:rPr lang="es-MX" sz="1600" b="1" dirty="0" err="1">
                <a:solidFill>
                  <a:schemeClr val="bg1"/>
                </a:solidFill>
                <a:latin typeface="Verdana" panose="020B0604030504040204" pitchFamily="34" charset="0"/>
                <a:ea typeface="Verdana" panose="020B0604030504040204" pitchFamily="34" charset="0"/>
              </a:rPr>
              <a:t>column</a:t>
            </a:r>
            <a:r>
              <a:rPr lang="es-MX" sz="1600" b="1" dirty="0">
                <a:solidFill>
                  <a:schemeClr val="bg1"/>
                </a:solidFill>
                <a:latin typeface="Verdana" panose="020B0604030504040204" pitchFamily="34" charset="0"/>
                <a:ea typeface="Verdana" panose="020B0604030504040204" pitchFamily="34" charset="0"/>
              </a:rPr>
              <a:t>-reverse</a:t>
            </a:r>
            <a:r>
              <a:rPr lang="es-MX" sz="1600" dirty="0">
                <a:solidFill>
                  <a:schemeClr val="bg1"/>
                </a:solidFill>
                <a:latin typeface="Verdana" panose="020B0604030504040204" pitchFamily="34" charset="0"/>
                <a:ea typeface="Verdana" panose="020B0604030504040204" pitchFamily="34" charset="0"/>
              </a:rPr>
              <a:t>: se colocan en una columna, pero los primeros aparecerán abajo.</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Propiedad </a:t>
            </a:r>
            <a:r>
              <a:rPr lang="es-MX" sz="1600" b="1" dirty="0" err="1">
                <a:solidFill>
                  <a:srgbClr val="00B0F0"/>
                </a:solidFill>
                <a:latin typeface="Verdana" panose="020B0604030504040204" pitchFamily="34" charset="0"/>
                <a:ea typeface="Verdana" panose="020B0604030504040204" pitchFamily="34" charset="0"/>
              </a:rPr>
              <a:t>flex-wrap</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Sirve para indicar si queremos que haya saltos de línea en los elementos que se colocan en el contenedor, si es que éstos no caben en el espacio disponible.</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De manera predeterminada con </a:t>
            </a:r>
            <a:r>
              <a:rPr lang="es-MX" sz="1600" dirty="0" err="1">
                <a:solidFill>
                  <a:schemeClr val="bg1"/>
                </a:solidFill>
                <a:latin typeface="Verdana" panose="020B0604030504040204" pitchFamily="34" charset="0"/>
                <a:ea typeface="Verdana" panose="020B0604030504040204" pitchFamily="34" charset="0"/>
              </a:rPr>
              <a:t>Flexbox</a:t>
            </a:r>
            <a:r>
              <a:rPr lang="es-MX" sz="1600" dirty="0">
                <a:solidFill>
                  <a:schemeClr val="bg1"/>
                </a:solidFill>
                <a:latin typeface="Verdana" panose="020B0604030504040204" pitchFamily="34" charset="0"/>
                <a:ea typeface="Verdana" panose="020B0604030504040204" pitchFamily="34" charset="0"/>
              </a:rPr>
              <a:t> los elementos se colocan en el eje de la horizontal, en una fila. Si los elementos tienen unas dimensiones tales que no quepan en el contenedor, el comportamiento </a:t>
            </a:r>
            <a:r>
              <a:rPr lang="es-MX" sz="1600" dirty="0" err="1">
                <a:solidFill>
                  <a:schemeClr val="bg1"/>
                </a:solidFill>
                <a:latin typeface="Verdana" panose="020B0604030504040204" pitchFamily="34" charset="0"/>
                <a:ea typeface="Verdana" panose="020B0604030504040204" pitchFamily="34" charset="0"/>
              </a:rPr>
              <a:t>flex</a:t>
            </a:r>
            <a:r>
              <a:rPr lang="es-MX" sz="1600" dirty="0">
                <a:solidFill>
                  <a:schemeClr val="bg1"/>
                </a:solidFill>
                <a:latin typeface="Verdana" panose="020B0604030504040204" pitchFamily="34" charset="0"/>
                <a:ea typeface="Verdana" panose="020B0604030504040204" pitchFamily="34" charset="0"/>
              </a:rPr>
              <a:t> hará que se intenten agrupar en la fila de manera que quepan bien sin saltar de línea, pero también podemos configurarlo para hacer que, si no caben, se pasen a la línea siguiente.</a:t>
            </a:r>
          </a:p>
        </p:txBody>
      </p:sp>
    </p:spTree>
    <p:extLst>
      <p:ext uri="{BB962C8B-B14F-4D97-AF65-F5344CB8AC3E}">
        <p14:creationId xmlns:p14="http://schemas.microsoft.com/office/powerpoint/2010/main" val="2169456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oogle Shape;230;p8">
            <a:extLst>
              <a:ext uri="{FF2B5EF4-FFF2-40B4-BE49-F238E27FC236}">
                <a16:creationId xmlns:a16="http://schemas.microsoft.com/office/drawing/2014/main" id="{42CF43A0-ED0E-4144-BAD9-C369067DC1E4}"/>
              </a:ext>
            </a:extLst>
          </p:cNvPr>
          <p:cNvGrpSpPr/>
          <p:nvPr/>
        </p:nvGrpSpPr>
        <p:grpSpPr>
          <a:xfrm>
            <a:off x="-1480" y="-2"/>
            <a:ext cx="12192000" cy="6858002"/>
            <a:chOff x="0" y="317351"/>
            <a:chExt cx="12192000" cy="6858002"/>
          </a:xfrm>
        </p:grpSpPr>
        <p:pic>
          <p:nvPicPr>
            <p:cNvPr id="10" name="Google Shape;231;p8">
              <a:extLst>
                <a:ext uri="{FF2B5EF4-FFF2-40B4-BE49-F238E27FC236}">
                  <a16:creationId xmlns:a16="http://schemas.microsoft.com/office/drawing/2014/main" id="{04E0666A-1B18-47B8-B56C-9821F91CB147}"/>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11" name="Google Shape;232;p8">
              <a:extLst>
                <a:ext uri="{FF2B5EF4-FFF2-40B4-BE49-F238E27FC236}">
                  <a16:creationId xmlns:a16="http://schemas.microsoft.com/office/drawing/2014/main" id="{FE769E5B-AC72-412F-93D5-1F5986A2ACF0}"/>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6" name="CuadroTexto 5"/>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para el contenedor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7" name="CuadroTexto 6"/>
          <p:cNvSpPr txBox="1"/>
          <p:nvPr/>
        </p:nvSpPr>
        <p:spPr>
          <a:xfrm>
            <a:off x="605938" y="1239928"/>
            <a:ext cx="11179662" cy="1569660"/>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Permite usar estos valores:</a:t>
            </a:r>
          </a:p>
          <a:p>
            <a:pPr algn="just">
              <a:lnSpc>
                <a:spcPct val="150000"/>
              </a:lnSpc>
            </a:pPr>
            <a:r>
              <a:rPr lang="es-MX" sz="1600" b="1" dirty="0" err="1">
                <a:solidFill>
                  <a:schemeClr val="bg1"/>
                </a:solidFill>
                <a:latin typeface="Verdana" panose="020B0604030504040204" pitchFamily="34" charset="0"/>
                <a:ea typeface="Verdana" panose="020B0604030504040204" pitchFamily="34" charset="0"/>
              </a:rPr>
              <a:t>nowrap</a:t>
            </a:r>
            <a:r>
              <a:rPr lang="es-MX" sz="1600" b="1" dirty="0">
                <a:solidFill>
                  <a:schemeClr val="bg1"/>
                </a:solidFill>
                <a:latin typeface="Verdana" panose="020B0604030504040204" pitchFamily="34" charset="0"/>
                <a:ea typeface="Verdana" panose="020B0604030504040204" pitchFamily="34" charset="0"/>
              </a:rPr>
              <a:t> (predeterminado): </a:t>
            </a:r>
            <a:r>
              <a:rPr lang="es-MX" sz="1600" dirty="0">
                <a:solidFill>
                  <a:schemeClr val="bg1"/>
                </a:solidFill>
                <a:latin typeface="Verdana" panose="020B0604030504040204" pitchFamily="34" charset="0"/>
                <a:ea typeface="Verdana" panose="020B0604030504040204" pitchFamily="34" charset="0"/>
              </a:rPr>
              <a:t>hace que nunca se produzcan saltos de línea.</a:t>
            </a:r>
          </a:p>
          <a:p>
            <a:pPr algn="just">
              <a:lnSpc>
                <a:spcPct val="150000"/>
              </a:lnSpc>
            </a:pPr>
            <a:r>
              <a:rPr lang="es-MX" sz="1600" b="1" dirty="0" err="1">
                <a:solidFill>
                  <a:schemeClr val="bg1"/>
                </a:solidFill>
                <a:latin typeface="Verdana" panose="020B0604030504040204" pitchFamily="34" charset="0"/>
                <a:ea typeface="Verdana" panose="020B0604030504040204" pitchFamily="34" charset="0"/>
              </a:rPr>
              <a:t>wrap</a:t>
            </a:r>
            <a:r>
              <a:rPr lang="es-MX" sz="1600" b="1" dirty="0">
                <a:solidFill>
                  <a:schemeClr val="bg1"/>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hace que si no caben, entonces se coloquen en la siguiente línea.</a:t>
            </a:r>
          </a:p>
          <a:p>
            <a:pPr algn="just">
              <a:lnSpc>
                <a:spcPct val="150000"/>
              </a:lnSpc>
            </a:pPr>
            <a:r>
              <a:rPr lang="es-MX" sz="1600" b="1" dirty="0" err="1">
                <a:solidFill>
                  <a:schemeClr val="bg1"/>
                </a:solidFill>
                <a:latin typeface="Verdana" panose="020B0604030504040204" pitchFamily="34" charset="0"/>
                <a:ea typeface="Verdana" panose="020B0604030504040204" pitchFamily="34" charset="0"/>
              </a:rPr>
              <a:t>wrap</a:t>
            </a:r>
            <a:r>
              <a:rPr lang="es-MX" sz="1600" b="1" dirty="0">
                <a:solidFill>
                  <a:schemeClr val="bg1"/>
                </a:solidFill>
                <a:latin typeface="Verdana" panose="020B0604030504040204" pitchFamily="34" charset="0"/>
                <a:ea typeface="Verdana" panose="020B0604030504040204" pitchFamily="34" charset="0"/>
              </a:rPr>
              <a:t>-reverse: </a:t>
            </a:r>
            <a:r>
              <a:rPr lang="es-MX" sz="1600" dirty="0">
                <a:solidFill>
                  <a:schemeClr val="bg1"/>
                </a:solidFill>
                <a:latin typeface="Verdana" panose="020B0604030504040204" pitchFamily="34" charset="0"/>
                <a:ea typeface="Verdana" panose="020B0604030504040204" pitchFamily="34" charset="0"/>
              </a:rPr>
              <a:t>El salto de línea se producirá al contrario, o sea, hacia arriba.</a:t>
            </a:r>
          </a:p>
        </p:txBody>
      </p:sp>
      <p:sp>
        <p:nvSpPr>
          <p:cNvPr id="4" name="CuadroTexto 3"/>
          <p:cNvSpPr txBox="1"/>
          <p:nvPr/>
        </p:nvSpPr>
        <p:spPr>
          <a:xfrm>
            <a:off x="3495436" y="3122297"/>
            <a:ext cx="4956168" cy="400110"/>
          </a:xfrm>
          <a:prstGeom prst="rect">
            <a:avLst/>
          </a:prstGeom>
          <a:noFill/>
        </p:spPr>
        <p:txBody>
          <a:bodyPr wrap="square" rtlCol="0">
            <a:spAutoFit/>
          </a:bodyPr>
          <a:lstStyle/>
          <a:p>
            <a:pPr algn="ctr"/>
            <a:r>
              <a:rPr lang="es-MX" sz="2000" b="1" dirty="0">
                <a:solidFill>
                  <a:schemeClr val="bg1"/>
                </a:solidFill>
                <a:latin typeface="Verdana" panose="020B0604030504040204" pitchFamily="34" charset="0"/>
                <a:ea typeface="Verdana" panose="020B0604030504040204" pitchFamily="34" charset="0"/>
              </a:rPr>
              <a:t>Ejemplo de </a:t>
            </a:r>
            <a:r>
              <a:rPr lang="es-MX" sz="2000" b="1" dirty="0" err="1">
                <a:solidFill>
                  <a:srgbClr val="00B0F0"/>
                </a:solidFill>
                <a:latin typeface="Verdana" panose="020B0604030504040204" pitchFamily="34" charset="0"/>
                <a:ea typeface="Verdana" panose="020B0604030504040204" pitchFamily="34" charset="0"/>
              </a:rPr>
              <a:t>Flexbox</a:t>
            </a:r>
            <a:r>
              <a:rPr lang="es-MX" sz="2000" b="1" dirty="0">
                <a:solidFill>
                  <a:srgbClr val="00B0F0"/>
                </a:solidFill>
                <a:latin typeface="Verdana" panose="020B0604030504040204" pitchFamily="34" charset="0"/>
                <a:ea typeface="Verdana" panose="020B0604030504040204" pitchFamily="34" charset="0"/>
              </a:rPr>
              <a:t> </a:t>
            </a:r>
            <a:r>
              <a:rPr lang="es-MX" sz="2000" b="1" dirty="0">
                <a:solidFill>
                  <a:schemeClr val="bg1"/>
                </a:solidFill>
                <a:latin typeface="Verdana" panose="020B0604030504040204" pitchFamily="34" charset="0"/>
                <a:ea typeface="Verdana" panose="020B0604030504040204" pitchFamily="34" charset="0"/>
              </a:rPr>
              <a:t>“</a:t>
            </a:r>
            <a:r>
              <a:rPr lang="es-MX" sz="2000" b="1" dirty="0" err="1">
                <a:solidFill>
                  <a:schemeClr val="bg1"/>
                </a:solidFill>
                <a:latin typeface="Verdana" panose="020B0604030504040204" pitchFamily="34" charset="0"/>
                <a:ea typeface="Verdana" panose="020B0604030504040204" pitchFamily="34" charset="0"/>
              </a:rPr>
              <a:t>wrap</a:t>
            </a:r>
            <a:r>
              <a:rPr lang="es-MX" sz="2000" b="1" dirty="0">
                <a:solidFill>
                  <a:schemeClr val="bg1"/>
                </a:solidFill>
                <a:latin typeface="Verdana" panose="020B0604030504040204" pitchFamily="34" charset="0"/>
                <a:ea typeface="Verdana" panose="020B0604030504040204" pitchFamily="34" charset="0"/>
              </a:rPr>
              <a:t>”</a:t>
            </a:r>
            <a:endParaRPr lang="es-CO" sz="2000" b="1" dirty="0">
              <a:solidFill>
                <a:schemeClr val="bg1"/>
              </a:solidFill>
              <a:latin typeface="Verdana" panose="020B0604030504040204" pitchFamily="34" charset="0"/>
              <a:ea typeface="Verdana" panose="020B0604030504040204" pitchFamily="34" charset="0"/>
            </a:endParaRPr>
          </a:p>
        </p:txBody>
      </p:sp>
      <p:sp>
        <p:nvSpPr>
          <p:cNvPr id="5" name="CuadroTexto 4"/>
          <p:cNvSpPr txBox="1"/>
          <p:nvPr/>
        </p:nvSpPr>
        <p:spPr>
          <a:xfrm>
            <a:off x="605938" y="3627528"/>
            <a:ext cx="11179662" cy="411908"/>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Este ejemplo se encuentra en la carpeta: </a:t>
            </a:r>
            <a:r>
              <a:rPr lang="es-MX" sz="1600" b="1" dirty="0">
                <a:solidFill>
                  <a:srgbClr val="FFFF00"/>
                </a:solidFill>
                <a:latin typeface="Verdana" panose="020B0604030504040204" pitchFamily="34" charset="0"/>
                <a:ea typeface="Verdana" panose="020B0604030504040204" pitchFamily="34" charset="0"/>
              </a:rPr>
              <a:t>ejemplo 02. </a:t>
            </a:r>
            <a:r>
              <a:rPr lang="es-MX" sz="1600" dirty="0">
                <a:solidFill>
                  <a:schemeClr val="bg1"/>
                </a:solidFill>
                <a:latin typeface="Verdana" panose="020B0604030504040204" pitchFamily="34" charset="0"/>
                <a:ea typeface="Verdana" panose="020B0604030504040204" pitchFamily="34" charset="0"/>
              </a:rPr>
              <a:t>Los pasos están como comentarios en </a:t>
            </a:r>
            <a:r>
              <a:rPr lang="es-MX" sz="1600" dirty="0" err="1">
                <a:solidFill>
                  <a:schemeClr val="bg1"/>
                </a:solidFill>
                <a:latin typeface="Verdana" panose="020B0604030504040204" pitchFamily="34" charset="0"/>
                <a:ea typeface="Verdana" panose="020B0604030504040204" pitchFamily="34" charset="0"/>
              </a:rPr>
              <a:t>css</a:t>
            </a:r>
            <a:r>
              <a:rPr lang="es-MX" sz="1600" dirty="0">
                <a:solidFill>
                  <a:schemeClr val="bg1"/>
                </a:solidFill>
                <a:latin typeface="Verdana" panose="020B0604030504040204" pitchFamily="34" charset="0"/>
                <a:ea typeface="Verdana" panose="020B0604030504040204" pitchFamily="34" charset="0"/>
              </a:rPr>
              <a:t>.</a:t>
            </a:r>
          </a:p>
        </p:txBody>
      </p:sp>
      <p:sp>
        <p:nvSpPr>
          <p:cNvPr id="8" name="CuadroTexto 7"/>
          <p:cNvSpPr txBox="1"/>
          <p:nvPr/>
        </p:nvSpPr>
        <p:spPr>
          <a:xfrm>
            <a:off x="566007" y="4144557"/>
            <a:ext cx="10368693" cy="1569660"/>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En este caso hemos colocado </a:t>
            </a:r>
            <a:r>
              <a:rPr lang="es-MX" sz="1600" b="1" i="1" dirty="0">
                <a:solidFill>
                  <a:schemeClr val="bg1"/>
                </a:solidFill>
                <a:latin typeface="Verdana" panose="020B0604030504040204" pitchFamily="34" charset="0"/>
                <a:ea typeface="Verdana" panose="020B0604030504040204" pitchFamily="34" charset="0"/>
              </a:rPr>
              <a:t>"</a:t>
            </a:r>
            <a:r>
              <a:rPr lang="es-MX" sz="1600" b="1" i="1" dirty="0" err="1">
                <a:solidFill>
                  <a:schemeClr val="bg1"/>
                </a:solidFill>
                <a:latin typeface="Verdana" panose="020B0604030504040204" pitchFamily="34" charset="0"/>
                <a:ea typeface="Verdana" panose="020B0604030504040204" pitchFamily="34" charset="0"/>
              </a:rPr>
              <a:t>flex-wrap</a:t>
            </a:r>
            <a:r>
              <a:rPr lang="es-MX" sz="1600" b="1" i="1" dirty="0">
                <a:solidFill>
                  <a:schemeClr val="bg1"/>
                </a:solidFill>
                <a:latin typeface="Verdana" panose="020B0604030504040204" pitchFamily="34" charset="0"/>
                <a:ea typeface="Verdana" panose="020B0604030504040204" pitchFamily="34" charset="0"/>
              </a:rPr>
              <a:t>: </a:t>
            </a:r>
            <a:r>
              <a:rPr lang="es-MX" sz="1600" b="1" i="1" dirty="0" err="1">
                <a:solidFill>
                  <a:schemeClr val="bg1"/>
                </a:solidFill>
                <a:latin typeface="Verdana" panose="020B0604030504040204" pitchFamily="34" charset="0"/>
                <a:ea typeface="Verdana" panose="020B0604030504040204" pitchFamily="34" charset="0"/>
              </a:rPr>
              <a:t>nowrap</a:t>
            </a:r>
            <a:r>
              <a:rPr lang="es-MX" sz="1600" b="1" i="1" dirty="0">
                <a:solidFill>
                  <a:schemeClr val="bg1"/>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como atributo en la clase </a:t>
            </a:r>
            <a:r>
              <a:rPr lang="es-MX" sz="1600" b="1" i="1" dirty="0">
                <a:solidFill>
                  <a:schemeClr val="bg1"/>
                </a:solidFill>
                <a:latin typeface="Verdana" panose="020B0604030504040204" pitchFamily="34" charset="0"/>
                <a:ea typeface="Verdana" panose="020B0604030504040204" pitchFamily="34" charset="0"/>
              </a:rPr>
              <a:t>“</a:t>
            </a:r>
            <a:r>
              <a:rPr lang="es-MX" sz="1600" b="1" i="1" dirty="0" err="1">
                <a:solidFill>
                  <a:schemeClr val="bg1"/>
                </a:solidFill>
                <a:latin typeface="Verdana" panose="020B0604030504040204" pitchFamily="34" charset="0"/>
                <a:ea typeface="Verdana" panose="020B0604030504040204" pitchFamily="34" charset="0"/>
              </a:rPr>
              <a:t>flex-container</a:t>
            </a:r>
            <a:r>
              <a:rPr lang="es-MX" sz="1600" b="1" i="1" dirty="0">
                <a:solidFill>
                  <a:schemeClr val="bg1"/>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y además cada uno de los ítem hemos indicado que debe tener una anchura de 30%. Recuerda que en nuestro HTML teníamos 4 ítem dentro del </a:t>
            </a:r>
            <a:r>
              <a:rPr lang="es-MX" sz="1600" dirty="0" err="1">
                <a:solidFill>
                  <a:schemeClr val="bg1"/>
                </a:solidFill>
                <a:latin typeface="Verdana" panose="020B0604030504040204" pitchFamily="34" charset="0"/>
                <a:ea typeface="Verdana" panose="020B0604030504040204" pitchFamily="34" charset="0"/>
              </a:rPr>
              <a:t>flex-container</a:t>
            </a:r>
            <a:r>
              <a:rPr lang="es-MX" sz="1600" dirty="0">
                <a:solidFill>
                  <a:schemeClr val="bg1"/>
                </a:solidFill>
                <a:latin typeface="Verdana" panose="020B0604030504040204" pitchFamily="34" charset="0"/>
                <a:ea typeface="Verdana" panose="020B0604030504040204" pitchFamily="34" charset="0"/>
              </a:rPr>
              <a:t> y sin embargo, cuando veamos el resultado obtendremos algo como esto:</a:t>
            </a:r>
          </a:p>
        </p:txBody>
      </p:sp>
      <p:pic>
        <p:nvPicPr>
          <p:cNvPr id="2" name="Imagen 1"/>
          <p:cNvPicPr>
            <a:picLocks noChangeAspect="1"/>
          </p:cNvPicPr>
          <p:nvPr/>
        </p:nvPicPr>
        <p:blipFill>
          <a:blip r:embed="rId4"/>
          <a:stretch>
            <a:fillRect/>
          </a:stretch>
        </p:blipFill>
        <p:spPr>
          <a:xfrm>
            <a:off x="3156198" y="5714217"/>
            <a:ext cx="6109671" cy="678965"/>
          </a:xfrm>
          <a:prstGeom prst="rect">
            <a:avLst/>
          </a:prstGeom>
        </p:spPr>
      </p:pic>
    </p:spTree>
    <p:extLst>
      <p:ext uri="{BB962C8B-B14F-4D97-AF65-F5344CB8AC3E}">
        <p14:creationId xmlns:p14="http://schemas.microsoft.com/office/powerpoint/2010/main" val="36774972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230;p8">
            <a:extLst>
              <a:ext uri="{FF2B5EF4-FFF2-40B4-BE49-F238E27FC236}">
                <a16:creationId xmlns:a16="http://schemas.microsoft.com/office/drawing/2014/main" id="{245BDB33-4B92-47BE-B306-735591FAF41E}"/>
              </a:ext>
            </a:extLst>
          </p:cNvPr>
          <p:cNvGrpSpPr/>
          <p:nvPr/>
        </p:nvGrpSpPr>
        <p:grpSpPr>
          <a:xfrm>
            <a:off x="-1480" y="-2"/>
            <a:ext cx="12192000" cy="6858002"/>
            <a:chOff x="0" y="317351"/>
            <a:chExt cx="12192000" cy="6858002"/>
          </a:xfrm>
        </p:grpSpPr>
        <p:pic>
          <p:nvPicPr>
            <p:cNvPr id="6" name="Google Shape;231;p8">
              <a:extLst>
                <a:ext uri="{FF2B5EF4-FFF2-40B4-BE49-F238E27FC236}">
                  <a16:creationId xmlns:a16="http://schemas.microsoft.com/office/drawing/2014/main" id="{88EA0E2A-9D75-41A0-BE4D-CF3D21D64735}"/>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7" name="Google Shape;232;p8">
              <a:extLst>
                <a:ext uri="{FF2B5EF4-FFF2-40B4-BE49-F238E27FC236}">
                  <a16:creationId xmlns:a16="http://schemas.microsoft.com/office/drawing/2014/main" id="{7A784AE9-C190-4A2F-BC4F-B391BD18B6DC}"/>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4" name="CuadroTexto 3"/>
          <p:cNvSpPr txBox="1"/>
          <p:nvPr/>
        </p:nvSpPr>
        <p:spPr>
          <a:xfrm>
            <a:off x="3495436" y="353697"/>
            <a:ext cx="4956168" cy="400110"/>
          </a:xfrm>
          <a:prstGeom prst="rect">
            <a:avLst/>
          </a:prstGeom>
          <a:noFill/>
        </p:spPr>
        <p:txBody>
          <a:bodyPr wrap="square" rtlCol="0">
            <a:spAutoFit/>
          </a:bodyPr>
          <a:lstStyle/>
          <a:p>
            <a:pPr algn="ctr"/>
            <a:r>
              <a:rPr lang="es-MX" sz="2000" b="1" dirty="0">
                <a:solidFill>
                  <a:schemeClr val="bg1"/>
                </a:solidFill>
                <a:latin typeface="Verdana" panose="020B0604030504040204" pitchFamily="34" charset="0"/>
                <a:ea typeface="Verdana" panose="020B0604030504040204" pitchFamily="34" charset="0"/>
              </a:rPr>
              <a:t>Ejemplo de </a:t>
            </a:r>
            <a:r>
              <a:rPr lang="es-MX" sz="2000" b="1" dirty="0" err="1">
                <a:solidFill>
                  <a:srgbClr val="00B0F0"/>
                </a:solidFill>
                <a:latin typeface="Verdana" panose="020B0604030504040204" pitchFamily="34" charset="0"/>
                <a:ea typeface="Verdana" panose="020B0604030504040204" pitchFamily="34" charset="0"/>
              </a:rPr>
              <a:t>Flexbox</a:t>
            </a:r>
            <a:r>
              <a:rPr lang="es-MX" sz="2000" b="1" dirty="0">
                <a:solidFill>
                  <a:srgbClr val="00B0F0"/>
                </a:solidFill>
                <a:latin typeface="Verdana" panose="020B0604030504040204" pitchFamily="34" charset="0"/>
                <a:ea typeface="Verdana" panose="020B0604030504040204" pitchFamily="34" charset="0"/>
              </a:rPr>
              <a:t> </a:t>
            </a:r>
            <a:r>
              <a:rPr lang="es-MX" sz="2000" b="1" dirty="0">
                <a:solidFill>
                  <a:schemeClr val="bg1"/>
                </a:solidFill>
                <a:latin typeface="Verdana" panose="020B0604030504040204" pitchFamily="34" charset="0"/>
                <a:ea typeface="Verdana" panose="020B0604030504040204" pitchFamily="34" charset="0"/>
              </a:rPr>
              <a:t>“</a:t>
            </a:r>
            <a:r>
              <a:rPr lang="es-MX" sz="2000" b="1" dirty="0" err="1">
                <a:solidFill>
                  <a:schemeClr val="bg1"/>
                </a:solidFill>
                <a:latin typeface="Verdana" panose="020B0604030504040204" pitchFamily="34" charset="0"/>
                <a:ea typeface="Verdana" panose="020B0604030504040204" pitchFamily="34" charset="0"/>
              </a:rPr>
              <a:t>wrap</a:t>
            </a:r>
            <a:r>
              <a:rPr lang="es-MX" sz="2000" b="1" dirty="0">
                <a:solidFill>
                  <a:schemeClr val="bg1"/>
                </a:solidFill>
                <a:latin typeface="Verdana" panose="020B0604030504040204" pitchFamily="34" charset="0"/>
                <a:ea typeface="Verdana" panose="020B0604030504040204" pitchFamily="34" charset="0"/>
              </a:rPr>
              <a:t>”</a:t>
            </a:r>
            <a:endParaRPr lang="es-CO" sz="2000" b="1" dirty="0">
              <a:solidFill>
                <a:schemeClr val="bg1"/>
              </a:solidFill>
              <a:latin typeface="Verdana" panose="020B0604030504040204" pitchFamily="34" charset="0"/>
              <a:ea typeface="Verdana" panose="020B0604030504040204" pitchFamily="34" charset="0"/>
            </a:endParaRPr>
          </a:p>
        </p:txBody>
      </p:sp>
      <p:sp>
        <p:nvSpPr>
          <p:cNvPr id="8" name="CuadroTexto 7"/>
          <p:cNvSpPr txBox="1"/>
          <p:nvPr/>
        </p:nvSpPr>
        <p:spPr>
          <a:xfrm>
            <a:off x="566007" y="994957"/>
            <a:ext cx="10368693" cy="1150571"/>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Es obvio que 4 contenedores a 30% cada uno no cabrían en la horizontal, pero con </a:t>
            </a:r>
            <a:r>
              <a:rPr lang="es-MX" sz="1600" dirty="0" err="1">
                <a:solidFill>
                  <a:schemeClr val="bg1"/>
                </a:solidFill>
                <a:latin typeface="Verdana" panose="020B0604030504040204" pitchFamily="34" charset="0"/>
                <a:ea typeface="Verdana" panose="020B0604030504040204" pitchFamily="34" charset="0"/>
              </a:rPr>
              <a:t>flexbox</a:t>
            </a:r>
            <a:r>
              <a:rPr lang="es-MX" sz="1600" dirty="0">
                <a:solidFill>
                  <a:schemeClr val="bg1"/>
                </a:solidFill>
                <a:latin typeface="Verdana" panose="020B0604030504040204" pitchFamily="34" charset="0"/>
                <a:ea typeface="Verdana" panose="020B0604030504040204" pitchFamily="34" charset="0"/>
              </a:rPr>
              <a:t> el navegador hace un esfuerzo para ajustarse en una fila. Si cambiamos para </a:t>
            </a:r>
            <a:r>
              <a:rPr lang="es-MX" sz="1600" b="1" i="1" dirty="0">
                <a:solidFill>
                  <a:schemeClr val="bg1"/>
                </a:solidFill>
                <a:latin typeface="Verdana" panose="020B0604030504040204" pitchFamily="34" charset="0"/>
                <a:ea typeface="Verdana" panose="020B0604030504040204" pitchFamily="34" charset="0"/>
              </a:rPr>
              <a:t>"</a:t>
            </a:r>
            <a:r>
              <a:rPr lang="es-MX" sz="1600" b="1" i="1" dirty="0" err="1">
                <a:solidFill>
                  <a:schemeClr val="bg1"/>
                </a:solidFill>
                <a:latin typeface="Verdana" panose="020B0604030504040204" pitchFamily="34" charset="0"/>
                <a:ea typeface="Verdana" panose="020B0604030504040204" pitchFamily="34" charset="0"/>
              </a:rPr>
              <a:t>flex-wrap</a:t>
            </a:r>
            <a:r>
              <a:rPr lang="es-MX" sz="1600" b="1" i="1" dirty="0">
                <a:solidFill>
                  <a:schemeClr val="bg1"/>
                </a:solidFill>
                <a:latin typeface="Verdana" panose="020B0604030504040204" pitchFamily="34" charset="0"/>
                <a:ea typeface="Verdana" panose="020B0604030504040204" pitchFamily="34" charset="0"/>
              </a:rPr>
              <a:t>: </a:t>
            </a:r>
            <a:r>
              <a:rPr lang="es-MX" sz="1600" b="1" i="1" dirty="0" err="1">
                <a:solidFill>
                  <a:schemeClr val="bg1"/>
                </a:solidFill>
                <a:latin typeface="Verdana" panose="020B0604030504040204" pitchFamily="34" charset="0"/>
                <a:ea typeface="Verdana" panose="020B0604030504040204" pitchFamily="34" charset="0"/>
              </a:rPr>
              <a:t>wrap</a:t>
            </a:r>
            <a:r>
              <a:rPr lang="es-MX" sz="1600" b="1" i="1" dirty="0">
                <a:solidFill>
                  <a:schemeClr val="bg1"/>
                </a:solidFill>
                <a:latin typeface="Verdana" panose="020B0604030504040204" pitchFamily="34" charset="0"/>
                <a:ea typeface="Verdana" panose="020B0604030504040204" pitchFamily="34" charset="0"/>
              </a:rPr>
              <a:t>"</a:t>
            </a:r>
            <a:r>
              <a:rPr lang="es-MX" sz="1600" dirty="0">
                <a:solidFill>
                  <a:schemeClr val="bg1"/>
                </a:solidFill>
                <a:latin typeface="Verdana" panose="020B0604030504040204" pitchFamily="34" charset="0"/>
                <a:ea typeface="Verdana" panose="020B0604030504040204" pitchFamily="34" charset="0"/>
              </a:rPr>
              <a:t> entonces sí se producirá el salto de línea:</a:t>
            </a:r>
          </a:p>
        </p:txBody>
      </p:sp>
      <p:pic>
        <p:nvPicPr>
          <p:cNvPr id="3" name="Imagen 2"/>
          <p:cNvPicPr>
            <a:picLocks noChangeAspect="1"/>
          </p:cNvPicPr>
          <p:nvPr/>
        </p:nvPicPr>
        <p:blipFill>
          <a:blip r:embed="rId4"/>
          <a:stretch>
            <a:fillRect/>
          </a:stretch>
        </p:blipFill>
        <p:spPr>
          <a:xfrm>
            <a:off x="2719479" y="2652336"/>
            <a:ext cx="6474538" cy="1449764"/>
          </a:xfrm>
          <a:prstGeom prst="rect">
            <a:avLst/>
          </a:prstGeom>
        </p:spPr>
      </p:pic>
    </p:spTree>
    <p:extLst>
      <p:ext uri="{BB962C8B-B14F-4D97-AF65-F5344CB8AC3E}">
        <p14:creationId xmlns:p14="http://schemas.microsoft.com/office/powerpoint/2010/main" val="2274973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230;p8">
            <a:extLst>
              <a:ext uri="{FF2B5EF4-FFF2-40B4-BE49-F238E27FC236}">
                <a16:creationId xmlns:a16="http://schemas.microsoft.com/office/drawing/2014/main" id="{2FAD1539-5558-44F3-B51B-091976FB4676}"/>
              </a:ext>
            </a:extLst>
          </p:cNvPr>
          <p:cNvGrpSpPr/>
          <p:nvPr/>
        </p:nvGrpSpPr>
        <p:grpSpPr>
          <a:xfrm>
            <a:off x="-1480" y="-2"/>
            <a:ext cx="12192000" cy="6858002"/>
            <a:chOff x="0" y="317351"/>
            <a:chExt cx="12192000" cy="6858002"/>
          </a:xfrm>
        </p:grpSpPr>
        <p:pic>
          <p:nvPicPr>
            <p:cNvPr id="7" name="Google Shape;231;p8">
              <a:extLst>
                <a:ext uri="{FF2B5EF4-FFF2-40B4-BE49-F238E27FC236}">
                  <a16:creationId xmlns:a16="http://schemas.microsoft.com/office/drawing/2014/main" id="{8423DBA2-F3D7-454B-9E9C-776E67711B35}"/>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8" name="Google Shape;232;p8">
              <a:extLst>
                <a:ext uri="{FF2B5EF4-FFF2-40B4-BE49-F238E27FC236}">
                  <a16:creationId xmlns:a16="http://schemas.microsoft.com/office/drawing/2014/main" id="{C6A4654D-8619-4572-A603-F16C2A02D8F2}"/>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para el contenedor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6" name="CuadroTexto 5"/>
          <p:cNvSpPr txBox="1"/>
          <p:nvPr/>
        </p:nvSpPr>
        <p:spPr>
          <a:xfrm>
            <a:off x="605938" y="1239928"/>
            <a:ext cx="11179662" cy="4893647"/>
          </a:xfrm>
          <a:prstGeom prst="rect">
            <a:avLst/>
          </a:prstGeom>
          <a:noFill/>
        </p:spPr>
        <p:txBody>
          <a:bodyPr wrap="square" rtlCol="0">
            <a:spAutoFit/>
          </a:bodyPr>
          <a:lstStyle/>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Propiedad </a:t>
            </a:r>
            <a:r>
              <a:rPr lang="es-MX" sz="1600" b="1" dirty="0" err="1">
                <a:solidFill>
                  <a:srgbClr val="00B0F0"/>
                </a:solidFill>
                <a:latin typeface="Verdana" panose="020B0604030504040204" pitchFamily="34" charset="0"/>
                <a:ea typeface="Verdana" panose="020B0604030504040204" pitchFamily="34" charset="0"/>
              </a:rPr>
              <a:t>justify-content</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Esta propiedad es muy útil para indicar cómo se van a colocar los justificados y márgenes de los ítems.</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Puedes indicar que vayan a justificados al inicio del eje o al final del eje o que a la hora de distribuirse se coloque un espacio entre ellos o un espacio entre ellos y los bordes.</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Es interesante como para tratarla de manera independiente y así poder ver varios ejemplos de ella. Veamos simplemente sus posibles valores:</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flex-start</a:t>
            </a:r>
            <a:r>
              <a:rPr lang="es-MX" sz="1600" b="1" dirty="0">
                <a:solidFill>
                  <a:srgbClr val="00B0F0"/>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Añade los elementos a partir del inicio del eje principal.</a:t>
            </a:r>
          </a:p>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flex-end</a:t>
            </a:r>
            <a:r>
              <a:rPr lang="es-MX" sz="1600" b="1" dirty="0">
                <a:solidFill>
                  <a:srgbClr val="00B0F0"/>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Añade los elementos a partir del final del eje principal.</a:t>
            </a:r>
          </a:p>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center: </a:t>
            </a:r>
            <a:r>
              <a:rPr lang="es-MX" sz="1600" dirty="0">
                <a:solidFill>
                  <a:schemeClr val="bg1"/>
                </a:solidFill>
                <a:latin typeface="Verdana" panose="020B0604030504040204" pitchFamily="34" charset="0"/>
                <a:ea typeface="Verdana" panose="020B0604030504040204" pitchFamily="34" charset="0"/>
              </a:rPr>
              <a:t>los elementos se centran en el espacio del contenedor, siempre con respecto al eje principal.</a:t>
            </a:r>
          </a:p>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space-between</a:t>
            </a:r>
            <a:r>
              <a:rPr lang="es-MX" sz="1600" b="1" dirty="0">
                <a:solidFill>
                  <a:srgbClr val="00B0F0"/>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hace que los elementos se distribuyan con un espacio proporcional entre ellos.</a:t>
            </a:r>
          </a:p>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space-around</a:t>
            </a:r>
            <a:r>
              <a:rPr lang="es-MX" sz="1600" b="1" dirty="0">
                <a:solidFill>
                  <a:srgbClr val="00B0F0"/>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Deja espacio entre el borde del contenedor y los ítem de los extremos.</a:t>
            </a:r>
          </a:p>
        </p:txBody>
      </p:sp>
    </p:spTree>
    <p:extLst>
      <p:ext uri="{BB962C8B-B14F-4D97-AF65-F5344CB8AC3E}">
        <p14:creationId xmlns:p14="http://schemas.microsoft.com/office/powerpoint/2010/main" val="4033529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7" y="1359834"/>
            <a:ext cx="6269256" cy="635000"/>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12" name="CuadroTexto 11">
            <a:extLst>
              <a:ext uri="{FF2B5EF4-FFF2-40B4-BE49-F238E27FC236}">
                <a16:creationId xmlns:a16="http://schemas.microsoft.com/office/drawing/2014/main" id="{52A9C1AB-3AE1-40FD-816F-D8C348DAE452}"/>
              </a:ext>
            </a:extLst>
          </p:cNvPr>
          <p:cNvSpPr txBox="1"/>
          <p:nvPr/>
        </p:nvSpPr>
        <p:spPr>
          <a:xfrm>
            <a:off x="5859555" y="1477279"/>
            <a:ext cx="6096000" cy="400110"/>
          </a:xfrm>
          <a:prstGeom prst="rect">
            <a:avLst/>
          </a:prstGeom>
          <a:noFill/>
        </p:spPr>
        <p:txBody>
          <a:bodyPr wrap="square" rtlCol="0">
            <a:spAutoFit/>
          </a:bodyPr>
          <a:lstStyle/>
          <a:p>
            <a:r>
              <a:rPr lang="es-MX" sz="2000" b="1" dirty="0">
                <a:latin typeface="Verdana" panose="020B0604030504040204" pitchFamily="34" charset="0"/>
                <a:ea typeface="Verdana" panose="020B0604030504040204" pitchFamily="34" charset="0"/>
              </a:rPr>
              <a:t>Propiedades para el contenedor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pic>
        <p:nvPicPr>
          <p:cNvPr id="13" name="Imagen 12">
            <a:extLst>
              <a:ext uri="{FF2B5EF4-FFF2-40B4-BE49-F238E27FC236}">
                <a16:creationId xmlns:a16="http://schemas.microsoft.com/office/drawing/2014/main" id="{97454418-9C62-4DA7-9B3E-C37831C0D1B0}"/>
              </a:ext>
            </a:extLst>
          </p:cNvPr>
          <p:cNvPicPr>
            <a:picLocks noChangeAspect="1"/>
          </p:cNvPicPr>
          <p:nvPr/>
        </p:nvPicPr>
        <p:blipFill>
          <a:blip r:embed="rId7"/>
          <a:stretch>
            <a:fillRect/>
          </a:stretch>
        </p:blipFill>
        <p:spPr>
          <a:xfrm>
            <a:off x="6325334" y="2461922"/>
            <a:ext cx="5716849" cy="4011988"/>
          </a:xfrm>
          <a:prstGeom prst="rect">
            <a:avLst/>
          </a:prstGeom>
        </p:spPr>
      </p:pic>
    </p:spTree>
    <p:extLst>
      <p:ext uri="{BB962C8B-B14F-4D97-AF65-F5344CB8AC3E}">
        <p14:creationId xmlns:p14="http://schemas.microsoft.com/office/powerpoint/2010/main" val="3696873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230;p8">
            <a:extLst>
              <a:ext uri="{FF2B5EF4-FFF2-40B4-BE49-F238E27FC236}">
                <a16:creationId xmlns:a16="http://schemas.microsoft.com/office/drawing/2014/main" id="{CA4CFFD2-D9EE-4523-A8AE-B810CA273385}"/>
              </a:ext>
            </a:extLst>
          </p:cNvPr>
          <p:cNvGrpSpPr/>
          <p:nvPr/>
        </p:nvGrpSpPr>
        <p:grpSpPr>
          <a:xfrm>
            <a:off x="-1480" y="-2"/>
            <a:ext cx="12192000" cy="6858002"/>
            <a:chOff x="0" y="317351"/>
            <a:chExt cx="12192000" cy="6858002"/>
          </a:xfrm>
        </p:grpSpPr>
        <p:pic>
          <p:nvPicPr>
            <p:cNvPr id="7" name="Google Shape;231;p8">
              <a:extLst>
                <a:ext uri="{FF2B5EF4-FFF2-40B4-BE49-F238E27FC236}">
                  <a16:creationId xmlns:a16="http://schemas.microsoft.com/office/drawing/2014/main" id="{5D810443-CBA3-415E-B241-A9211ACF747E}"/>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8" name="Google Shape;232;p8">
              <a:extLst>
                <a:ext uri="{FF2B5EF4-FFF2-40B4-BE49-F238E27FC236}">
                  <a16:creationId xmlns:a16="http://schemas.microsoft.com/office/drawing/2014/main" id="{BA388815-6340-46A0-AB22-92FD49C8E1B7}"/>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para el contenedor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6" name="CuadroTexto 5"/>
          <p:cNvSpPr txBox="1"/>
          <p:nvPr/>
        </p:nvSpPr>
        <p:spPr>
          <a:xfrm>
            <a:off x="605938" y="1239928"/>
            <a:ext cx="11179662" cy="5262979"/>
          </a:xfrm>
          <a:prstGeom prst="rect">
            <a:avLst/>
          </a:prstGeom>
          <a:noFill/>
        </p:spPr>
        <p:txBody>
          <a:bodyPr wrap="square" rtlCol="0">
            <a:spAutoFit/>
          </a:bodyPr>
          <a:lstStyle/>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Propiedad </a:t>
            </a:r>
            <a:r>
              <a:rPr lang="es-MX" sz="1600" b="1" dirty="0" err="1">
                <a:solidFill>
                  <a:srgbClr val="00B0F0"/>
                </a:solidFill>
                <a:latin typeface="Verdana" panose="020B0604030504040204" pitchFamily="34" charset="0"/>
                <a:ea typeface="Verdana" panose="020B0604030504040204" pitchFamily="34" charset="0"/>
              </a:rPr>
              <a:t>align-items</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Esta propiedad es muy similar a la propiedad anterior, </a:t>
            </a:r>
            <a:r>
              <a:rPr lang="es-MX" sz="1600" dirty="0" err="1">
                <a:solidFill>
                  <a:schemeClr val="bg1"/>
                </a:solidFill>
                <a:latin typeface="Verdana" panose="020B0604030504040204" pitchFamily="34" charset="0"/>
                <a:ea typeface="Verdana" panose="020B0604030504040204" pitchFamily="34" charset="0"/>
              </a:rPr>
              <a:t>justify-content</a:t>
            </a:r>
            <a:r>
              <a:rPr lang="es-MX" sz="1600" dirty="0">
                <a:solidFill>
                  <a:schemeClr val="bg1"/>
                </a:solidFill>
                <a:latin typeface="Verdana" panose="020B0604030504040204" pitchFamily="34" charset="0"/>
                <a:ea typeface="Verdana" panose="020B0604030504040204" pitchFamily="34" charset="0"/>
              </a:rPr>
              <a:t>, solo que ahora estamos alineando</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con respecto al eje secundario y no el principal.</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En el caso de un contenedor </a:t>
            </a:r>
            <a:r>
              <a:rPr lang="es-MX" sz="1600" dirty="0" err="1">
                <a:solidFill>
                  <a:schemeClr val="bg1"/>
                </a:solidFill>
                <a:latin typeface="Verdana" panose="020B0604030504040204" pitchFamily="34" charset="0"/>
                <a:ea typeface="Verdana" panose="020B0604030504040204" pitchFamily="34" charset="0"/>
              </a:rPr>
              <a:t>flex</a:t>
            </a:r>
            <a:r>
              <a:rPr lang="es-MX" sz="1600" dirty="0">
                <a:solidFill>
                  <a:schemeClr val="bg1"/>
                </a:solidFill>
                <a:latin typeface="Verdana" panose="020B0604030504040204" pitchFamily="34" charset="0"/>
                <a:ea typeface="Verdana" panose="020B0604030504040204" pitchFamily="34" charset="0"/>
              </a:rPr>
              <a:t> cuyo eje principal está en la horizontal, entonces </a:t>
            </a:r>
            <a:r>
              <a:rPr lang="es-MX" sz="1600" dirty="0" err="1">
                <a:solidFill>
                  <a:schemeClr val="bg1"/>
                </a:solidFill>
                <a:latin typeface="Verdana" panose="020B0604030504040204" pitchFamily="34" charset="0"/>
                <a:ea typeface="Verdana" panose="020B0604030504040204" pitchFamily="34" charset="0"/>
              </a:rPr>
              <a:t>align-items</a:t>
            </a:r>
            <a:r>
              <a:rPr lang="es-MX" sz="1600" dirty="0">
                <a:solidFill>
                  <a:schemeClr val="bg1"/>
                </a:solidFill>
                <a:latin typeface="Verdana" panose="020B0604030504040204" pitchFamily="34" charset="0"/>
                <a:ea typeface="Verdana" panose="020B0604030504040204" pitchFamily="34" charset="0"/>
              </a:rPr>
              <a:t> servirá para</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obtener el alineamiento en el otro eje (vertical, de arriba a abajo). En definitiva, </a:t>
            </a:r>
            <a:r>
              <a:rPr lang="es-MX" sz="1600" dirty="0" err="1">
                <a:solidFill>
                  <a:schemeClr val="bg1"/>
                </a:solidFill>
                <a:latin typeface="Verdana" panose="020B0604030504040204" pitchFamily="34" charset="0"/>
                <a:ea typeface="Verdana" panose="020B0604030504040204" pitchFamily="34" charset="0"/>
              </a:rPr>
              <a:t>align-items</a:t>
            </a:r>
            <a:r>
              <a:rPr lang="es-MX" sz="1600" dirty="0">
                <a:solidFill>
                  <a:schemeClr val="bg1"/>
                </a:solidFill>
                <a:latin typeface="Verdana" panose="020B0604030504040204" pitchFamily="34" charset="0"/>
                <a:ea typeface="Verdana" panose="020B0604030504040204" pitchFamily="34" charset="0"/>
              </a:rPr>
              <a:t> nos ofrece el tan deseado alineamiento vertical que hemos echado en falta en CSS.</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Valores para </a:t>
            </a:r>
            <a:r>
              <a:rPr lang="es-MX" sz="1600" b="1" dirty="0" err="1">
                <a:solidFill>
                  <a:srgbClr val="00B0F0"/>
                </a:solidFill>
                <a:latin typeface="Verdana" panose="020B0604030504040204" pitchFamily="34" charset="0"/>
                <a:ea typeface="Verdana" panose="020B0604030504040204" pitchFamily="34" charset="0"/>
              </a:rPr>
              <a:t>align-Items</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flex-start</a:t>
            </a:r>
            <a:r>
              <a:rPr lang="es-MX" sz="1600" b="1" dirty="0">
                <a:solidFill>
                  <a:srgbClr val="00B0F0"/>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indica que se posicionarán al comienzo del eje secundario.</a:t>
            </a:r>
          </a:p>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flex-end</a:t>
            </a:r>
            <a:r>
              <a:rPr lang="es-MX" sz="1600" b="1" dirty="0">
                <a:solidFill>
                  <a:srgbClr val="00B0F0"/>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se posicionarán al final del eje secundario.</a:t>
            </a:r>
          </a:p>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center: </a:t>
            </a:r>
            <a:r>
              <a:rPr lang="es-MX" sz="1600" dirty="0">
                <a:solidFill>
                  <a:schemeClr val="bg1"/>
                </a:solidFill>
                <a:latin typeface="Verdana" panose="020B0604030504040204" pitchFamily="34" charset="0"/>
                <a:ea typeface="Verdana" panose="020B0604030504040204" pitchFamily="34" charset="0"/>
              </a:rPr>
              <a:t>se posicionarán en el centro del eje secundario.</a:t>
            </a:r>
          </a:p>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stretch</a:t>
            </a:r>
            <a:r>
              <a:rPr lang="es-MX" sz="1600" b="1" dirty="0">
                <a:solidFill>
                  <a:srgbClr val="00B0F0"/>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ocuparán el tamaño total del eje secundario (a no ser que hayamos marcado que esos elementos tengan un tamaño diferente).</a:t>
            </a:r>
          </a:p>
          <a:p>
            <a:pPr algn="just">
              <a:lnSpc>
                <a:spcPct val="150000"/>
              </a:lnSpc>
            </a:pPr>
            <a:r>
              <a:rPr lang="es-MX" sz="1600" b="1" dirty="0" err="1">
                <a:solidFill>
                  <a:srgbClr val="00B0F0"/>
                </a:solidFill>
                <a:latin typeface="Verdana" panose="020B0604030504040204" pitchFamily="34" charset="0"/>
                <a:ea typeface="Verdana" panose="020B0604030504040204" pitchFamily="34" charset="0"/>
              </a:rPr>
              <a:t>baseline</a:t>
            </a:r>
            <a:r>
              <a:rPr lang="es-MX" sz="1600" b="1" dirty="0">
                <a:solidFill>
                  <a:srgbClr val="00B0F0"/>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para el posicionamiento de los elementos se tendrá en cuenta el texto que hay escrito dentro.</a:t>
            </a:r>
          </a:p>
        </p:txBody>
      </p:sp>
    </p:spTree>
    <p:extLst>
      <p:ext uri="{BB962C8B-B14F-4D97-AF65-F5344CB8AC3E}">
        <p14:creationId xmlns:p14="http://schemas.microsoft.com/office/powerpoint/2010/main" val="70147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7" y="1359834"/>
            <a:ext cx="6269256" cy="635000"/>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12" name="CuadroTexto 11">
            <a:extLst>
              <a:ext uri="{FF2B5EF4-FFF2-40B4-BE49-F238E27FC236}">
                <a16:creationId xmlns:a16="http://schemas.microsoft.com/office/drawing/2014/main" id="{52A9C1AB-3AE1-40FD-816F-D8C348DAE452}"/>
              </a:ext>
            </a:extLst>
          </p:cNvPr>
          <p:cNvSpPr txBox="1"/>
          <p:nvPr/>
        </p:nvSpPr>
        <p:spPr>
          <a:xfrm>
            <a:off x="5859555" y="1477279"/>
            <a:ext cx="6096000" cy="400110"/>
          </a:xfrm>
          <a:prstGeom prst="rect">
            <a:avLst/>
          </a:prstGeom>
          <a:noFill/>
        </p:spPr>
        <p:txBody>
          <a:bodyPr wrap="square" rtlCol="0">
            <a:spAutoFit/>
          </a:bodyPr>
          <a:lstStyle/>
          <a:p>
            <a:r>
              <a:rPr lang="es-MX" sz="2000" b="1" dirty="0">
                <a:latin typeface="Verdana" panose="020B0604030504040204" pitchFamily="34" charset="0"/>
                <a:ea typeface="Verdana" panose="020B0604030504040204" pitchFamily="34" charset="0"/>
              </a:rPr>
              <a:t>Propiedades para el contenedor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pic>
        <p:nvPicPr>
          <p:cNvPr id="11" name="Imagen 10">
            <a:extLst>
              <a:ext uri="{FF2B5EF4-FFF2-40B4-BE49-F238E27FC236}">
                <a16:creationId xmlns:a16="http://schemas.microsoft.com/office/drawing/2014/main" id="{55F3E594-5E00-4A19-836C-767E4C42E48B}"/>
              </a:ext>
            </a:extLst>
          </p:cNvPr>
          <p:cNvPicPr>
            <a:picLocks noChangeAspect="1"/>
          </p:cNvPicPr>
          <p:nvPr/>
        </p:nvPicPr>
        <p:blipFill>
          <a:blip r:embed="rId7"/>
          <a:stretch>
            <a:fillRect/>
          </a:stretch>
        </p:blipFill>
        <p:spPr>
          <a:xfrm>
            <a:off x="6139433" y="2360978"/>
            <a:ext cx="5902750" cy="4112932"/>
          </a:xfrm>
          <a:prstGeom prst="rect">
            <a:avLst/>
          </a:prstGeom>
        </p:spPr>
      </p:pic>
    </p:spTree>
    <p:extLst>
      <p:ext uri="{BB962C8B-B14F-4D97-AF65-F5344CB8AC3E}">
        <p14:creationId xmlns:p14="http://schemas.microsoft.com/office/powerpoint/2010/main" val="26708344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oogle Shape;230;p8">
            <a:extLst>
              <a:ext uri="{FF2B5EF4-FFF2-40B4-BE49-F238E27FC236}">
                <a16:creationId xmlns:a16="http://schemas.microsoft.com/office/drawing/2014/main" id="{A00139D2-066A-4AB1-9DEF-B3E13A772D3D}"/>
              </a:ext>
            </a:extLst>
          </p:cNvPr>
          <p:cNvGrpSpPr/>
          <p:nvPr/>
        </p:nvGrpSpPr>
        <p:grpSpPr>
          <a:xfrm>
            <a:off x="-1480" y="-2"/>
            <a:ext cx="12192000" cy="6858002"/>
            <a:chOff x="0" y="317351"/>
            <a:chExt cx="12192000" cy="6858002"/>
          </a:xfrm>
        </p:grpSpPr>
        <p:pic>
          <p:nvPicPr>
            <p:cNvPr id="8" name="Google Shape;231;p8">
              <a:extLst>
                <a:ext uri="{FF2B5EF4-FFF2-40B4-BE49-F238E27FC236}">
                  <a16:creationId xmlns:a16="http://schemas.microsoft.com/office/drawing/2014/main" id="{6C9C5F90-8884-45E0-A713-62300E8C400A}"/>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10" name="Google Shape;232;p8">
              <a:extLst>
                <a:ext uri="{FF2B5EF4-FFF2-40B4-BE49-F238E27FC236}">
                  <a16:creationId xmlns:a16="http://schemas.microsoft.com/office/drawing/2014/main" id="{1E577F59-645B-422C-AF9D-9249D56ADC50}"/>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de los ítem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7" name="CuadroTexto 6"/>
          <p:cNvSpPr txBox="1"/>
          <p:nvPr/>
        </p:nvSpPr>
        <p:spPr>
          <a:xfrm>
            <a:off x="624624" y="1489697"/>
            <a:ext cx="5401162" cy="1150571"/>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Veamos las propiedades que puedes poner a los hijos de los contenedores </a:t>
            </a:r>
            <a:r>
              <a:rPr lang="es-MX" sz="1600" dirty="0" err="1">
                <a:solidFill>
                  <a:schemeClr val="bg1"/>
                </a:solidFill>
                <a:latin typeface="Verdana" panose="020B0604030504040204" pitchFamily="34" charset="0"/>
                <a:ea typeface="Verdana" panose="020B0604030504040204" pitchFamily="34" charset="0"/>
              </a:rPr>
              <a:t>Flexbox</a:t>
            </a:r>
            <a:r>
              <a:rPr lang="es-MX" sz="1600" dirty="0">
                <a:solidFill>
                  <a:schemeClr val="bg1"/>
                </a:solidFill>
                <a:latin typeface="Verdana" panose="020B0604030504040204" pitchFamily="34" charset="0"/>
                <a:ea typeface="Verdana" panose="020B0604030504040204" pitchFamily="34" charset="0"/>
              </a:rPr>
              <a:t> para alterar su disposición.</a:t>
            </a:r>
          </a:p>
        </p:txBody>
      </p:sp>
      <p:pic>
        <p:nvPicPr>
          <p:cNvPr id="3" name="Imagen 2"/>
          <p:cNvPicPr>
            <a:picLocks noChangeAspect="1"/>
          </p:cNvPicPr>
          <p:nvPr/>
        </p:nvPicPr>
        <p:blipFill>
          <a:blip r:embed="rId4"/>
          <a:stretch>
            <a:fillRect/>
          </a:stretch>
        </p:blipFill>
        <p:spPr>
          <a:xfrm>
            <a:off x="6908800" y="1514135"/>
            <a:ext cx="3681886" cy="1752727"/>
          </a:xfrm>
          <a:prstGeom prst="rect">
            <a:avLst/>
          </a:prstGeom>
        </p:spPr>
      </p:pic>
      <p:sp>
        <p:nvSpPr>
          <p:cNvPr id="9" name="CuadroTexto 8"/>
          <p:cNvSpPr txBox="1"/>
          <p:nvPr/>
        </p:nvSpPr>
        <p:spPr>
          <a:xfrm>
            <a:off x="605938" y="3313519"/>
            <a:ext cx="10811362" cy="2627899"/>
          </a:xfrm>
          <a:prstGeom prst="rect">
            <a:avLst/>
          </a:prstGeom>
          <a:noFill/>
        </p:spPr>
        <p:txBody>
          <a:bodyPr wrap="square" rtlCol="0">
            <a:spAutoFit/>
          </a:bodyPr>
          <a:lstStyle/>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Propiedad </a:t>
            </a:r>
            <a:r>
              <a:rPr lang="es-MX" sz="1600" b="1" dirty="0" err="1">
                <a:solidFill>
                  <a:srgbClr val="00B0F0"/>
                </a:solidFill>
                <a:latin typeface="Verdana" panose="020B0604030504040204" pitchFamily="34" charset="0"/>
                <a:ea typeface="Verdana" panose="020B0604030504040204" pitchFamily="34" charset="0"/>
              </a:rPr>
              <a:t>flex-grow</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La propiedad </a:t>
            </a:r>
            <a:r>
              <a:rPr lang="es-MX" sz="1600" dirty="0" err="1">
                <a:solidFill>
                  <a:schemeClr val="bg1"/>
                </a:solidFill>
                <a:latin typeface="Verdana" panose="020B0604030504040204" pitchFamily="34" charset="0"/>
                <a:ea typeface="Verdana" panose="020B0604030504040204" pitchFamily="34" charset="0"/>
              </a:rPr>
              <a:t>flex-grow</a:t>
            </a:r>
            <a:r>
              <a:rPr lang="es-MX" sz="1600" dirty="0">
                <a:solidFill>
                  <a:schemeClr val="bg1"/>
                </a:solidFill>
                <a:latin typeface="Verdana" panose="020B0604030504040204" pitchFamily="34" charset="0"/>
                <a:ea typeface="Verdana" panose="020B0604030504040204" pitchFamily="34" charset="0"/>
              </a:rPr>
              <a:t> sirve para decir cómo deben crecer los elementos incluidos en el contenedor, es decir, cómo distribuir el espacio entre ellos, haciendo que ocupen más o menos espacio. El valor que acepta es numérico e indica la proporción de espacio que va a ocupar.</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Puedes ser la más útil de todas las propiedades de los ítem, que además es bastante versátil. El ejemplo más típico para poder entender </a:t>
            </a:r>
            <a:r>
              <a:rPr lang="es-MX" sz="1600" dirty="0" err="1">
                <a:solidFill>
                  <a:schemeClr val="bg1"/>
                </a:solidFill>
                <a:latin typeface="Verdana" panose="020B0604030504040204" pitchFamily="34" charset="0"/>
                <a:ea typeface="Verdana" panose="020B0604030504040204" pitchFamily="34" charset="0"/>
              </a:rPr>
              <a:t>flex-grow</a:t>
            </a:r>
            <a:r>
              <a:rPr lang="es-MX" sz="1600" dirty="0">
                <a:solidFill>
                  <a:schemeClr val="bg1"/>
                </a:solidFill>
                <a:latin typeface="Verdana" panose="020B0604030504040204" pitchFamily="34" charset="0"/>
                <a:ea typeface="Verdana" panose="020B0604030504040204" pitchFamily="34" charset="0"/>
              </a:rPr>
              <a:t> lo podemos ver en el siguiente ejemplo:</a:t>
            </a:r>
          </a:p>
        </p:txBody>
      </p:sp>
    </p:spTree>
    <p:extLst>
      <p:ext uri="{BB962C8B-B14F-4D97-AF65-F5344CB8AC3E}">
        <p14:creationId xmlns:p14="http://schemas.microsoft.com/office/powerpoint/2010/main" val="961596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cxnSp>
        <p:nvCxnSpPr>
          <p:cNvPr id="28" name="Google Shape;123;p2">
            <a:extLst>
              <a:ext uri="{FF2B5EF4-FFF2-40B4-BE49-F238E27FC236}">
                <a16:creationId xmlns:a16="http://schemas.microsoft.com/office/drawing/2014/main" id="{8A752741-1210-448C-8F8D-68DF51EB0BFF}"/>
              </a:ext>
            </a:extLst>
          </p:cNvPr>
          <p:cNvCxnSpPr/>
          <p:nvPr/>
        </p:nvCxnSpPr>
        <p:spPr>
          <a:xfrm>
            <a:off x="3871379" y="5491236"/>
            <a:ext cx="0" cy="345000"/>
          </a:xfrm>
          <a:prstGeom prst="straightConnector1">
            <a:avLst/>
          </a:prstGeom>
          <a:noFill/>
          <a:ln w="38100" cap="flat" cmpd="sng">
            <a:solidFill>
              <a:srgbClr val="D2A6FF"/>
            </a:solidFill>
            <a:prstDash val="solid"/>
            <a:miter lim="800000"/>
            <a:headEnd type="none" w="sm" len="sm"/>
            <a:tailEnd type="none" w="sm" len="sm"/>
          </a:ln>
        </p:spPr>
      </p:cxnSp>
      <p:grpSp>
        <p:nvGrpSpPr>
          <p:cNvPr id="105" name="Google Shape;105;p2"/>
          <p:cNvGrpSpPr/>
          <p:nvPr/>
        </p:nvGrpSpPr>
        <p:grpSpPr>
          <a:xfrm>
            <a:off x="0" y="-1"/>
            <a:ext cx="12192000" cy="6858002"/>
            <a:chOff x="0" y="317351"/>
            <a:chExt cx="12192000" cy="6858002"/>
          </a:xfrm>
        </p:grpSpPr>
        <p:pic>
          <p:nvPicPr>
            <p:cNvPr id="106" name="Google Shape;106;p2"/>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107" name="Google Shape;107;p2"/>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108" name="Google Shape;108;p2"/>
          <p:cNvPicPr preferRelativeResize="0"/>
          <p:nvPr/>
        </p:nvPicPr>
        <p:blipFill rotWithShape="1">
          <a:blip r:embed="rId5">
            <a:alphaModFix/>
          </a:blip>
          <a:srcRect/>
          <a:stretch/>
        </p:blipFill>
        <p:spPr>
          <a:xfrm>
            <a:off x="4815518" y="165438"/>
            <a:ext cx="2339170" cy="1120852"/>
          </a:xfrm>
          <a:prstGeom prst="rect">
            <a:avLst/>
          </a:prstGeom>
          <a:noFill/>
          <a:ln>
            <a:noFill/>
          </a:ln>
        </p:spPr>
      </p:pic>
      <p:sp>
        <p:nvSpPr>
          <p:cNvPr id="109" name="Google Shape;109;p2"/>
          <p:cNvSpPr txBox="1"/>
          <p:nvPr/>
        </p:nvSpPr>
        <p:spPr>
          <a:xfrm>
            <a:off x="2753576" y="1352266"/>
            <a:ext cx="7106881" cy="86177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5000" b="0" i="0" u="none" strike="noStrike" cap="none">
                <a:solidFill>
                  <a:srgbClr val="D2A6FF"/>
                </a:solidFill>
                <a:latin typeface="Arial"/>
                <a:ea typeface="Arial"/>
                <a:cs typeface="Arial"/>
                <a:sym typeface="Arial"/>
              </a:rPr>
              <a:t>Tabla de contenidos</a:t>
            </a:r>
            <a:endParaRPr sz="5000" b="0" i="0" u="none" strike="noStrike" cap="none">
              <a:solidFill>
                <a:srgbClr val="D2A6FF"/>
              </a:solidFill>
              <a:latin typeface="Arial"/>
              <a:ea typeface="Arial"/>
              <a:cs typeface="Arial"/>
              <a:sym typeface="Arial"/>
            </a:endParaRPr>
          </a:p>
        </p:txBody>
      </p:sp>
      <p:sp>
        <p:nvSpPr>
          <p:cNvPr id="110" name="Google Shape;110;p2"/>
          <p:cNvSpPr/>
          <p:nvPr/>
        </p:nvSpPr>
        <p:spPr>
          <a:xfrm>
            <a:off x="3476266" y="2461172"/>
            <a:ext cx="790226" cy="790226"/>
          </a:xfrm>
          <a:prstGeom prst="ellipse">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1" name="Google Shape;111;p2"/>
          <p:cNvSpPr/>
          <p:nvPr/>
        </p:nvSpPr>
        <p:spPr>
          <a:xfrm>
            <a:off x="3476266" y="3603906"/>
            <a:ext cx="790226" cy="790226"/>
          </a:xfrm>
          <a:prstGeom prst="ellipse">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2" name="Google Shape;112;p2"/>
          <p:cNvSpPr/>
          <p:nvPr/>
        </p:nvSpPr>
        <p:spPr>
          <a:xfrm>
            <a:off x="3476266" y="4757859"/>
            <a:ext cx="790226" cy="790226"/>
          </a:xfrm>
          <a:prstGeom prst="ellipse">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3" name="Google Shape;113;p2"/>
          <p:cNvSpPr/>
          <p:nvPr/>
        </p:nvSpPr>
        <p:spPr>
          <a:xfrm>
            <a:off x="4661605" y="2536253"/>
            <a:ext cx="4191000" cy="660742"/>
          </a:xfrm>
          <a:prstGeom prst="roundRect">
            <a:avLst>
              <a:gd name="adj" fmla="val 16667"/>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ADF6FE"/>
              </a:solidFill>
              <a:latin typeface="Calibri"/>
              <a:ea typeface="Calibri"/>
              <a:cs typeface="Calibri"/>
              <a:sym typeface="Calibri"/>
            </a:endParaRPr>
          </a:p>
        </p:txBody>
      </p:sp>
      <p:sp>
        <p:nvSpPr>
          <p:cNvPr id="114" name="Google Shape;114;p2"/>
          <p:cNvSpPr/>
          <p:nvPr/>
        </p:nvSpPr>
        <p:spPr>
          <a:xfrm>
            <a:off x="4630461" y="3668648"/>
            <a:ext cx="4191000" cy="660742"/>
          </a:xfrm>
          <a:prstGeom prst="roundRect">
            <a:avLst>
              <a:gd name="adj" fmla="val 16667"/>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ADF6FE"/>
              </a:solidFill>
              <a:latin typeface="Calibri"/>
              <a:ea typeface="Calibri"/>
              <a:cs typeface="Calibri"/>
              <a:sym typeface="Calibri"/>
            </a:endParaRPr>
          </a:p>
        </p:txBody>
      </p:sp>
      <p:sp>
        <p:nvSpPr>
          <p:cNvPr id="115" name="Google Shape;115;p2"/>
          <p:cNvSpPr/>
          <p:nvPr/>
        </p:nvSpPr>
        <p:spPr>
          <a:xfrm>
            <a:off x="4630461" y="4822601"/>
            <a:ext cx="4191000" cy="660742"/>
          </a:xfrm>
          <a:prstGeom prst="roundRect">
            <a:avLst>
              <a:gd name="adj" fmla="val 16667"/>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ADF6FE"/>
              </a:solidFill>
              <a:latin typeface="Calibri"/>
              <a:ea typeface="Calibri"/>
              <a:cs typeface="Calibri"/>
              <a:sym typeface="Calibri"/>
            </a:endParaRPr>
          </a:p>
        </p:txBody>
      </p:sp>
      <p:sp>
        <p:nvSpPr>
          <p:cNvPr id="116" name="Google Shape;116;p2"/>
          <p:cNvSpPr txBox="1"/>
          <p:nvPr/>
        </p:nvSpPr>
        <p:spPr>
          <a:xfrm>
            <a:off x="3587006" y="2520035"/>
            <a:ext cx="586680"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000" b="0" i="0" u="none" strike="noStrike" cap="none">
                <a:solidFill>
                  <a:srgbClr val="001059"/>
                </a:solidFill>
                <a:latin typeface="Nunito Sans Black"/>
                <a:ea typeface="Nunito Sans Black"/>
                <a:cs typeface="Nunito Sans Black"/>
                <a:sym typeface="Nunito Sans Black"/>
              </a:rPr>
              <a:t>1</a:t>
            </a:r>
            <a:endParaRPr/>
          </a:p>
        </p:txBody>
      </p:sp>
      <p:sp>
        <p:nvSpPr>
          <p:cNvPr id="117" name="Google Shape;117;p2"/>
          <p:cNvSpPr txBox="1"/>
          <p:nvPr/>
        </p:nvSpPr>
        <p:spPr>
          <a:xfrm>
            <a:off x="3595092" y="3687327"/>
            <a:ext cx="586680"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000" b="0" i="0" u="none" strike="noStrike" cap="none">
                <a:solidFill>
                  <a:srgbClr val="001059"/>
                </a:solidFill>
                <a:latin typeface="Nunito Sans Black"/>
                <a:ea typeface="Nunito Sans Black"/>
                <a:cs typeface="Nunito Sans Black"/>
                <a:sym typeface="Nunito Sans Black"/>
              </a:rPr>
              <a:t>2</a:t>
            </a:r>
            <a:endParaRPr/>
          </a:p>
        </p:txBody>
      </p:sp>
      <p:sp>
        <p:nvSpPr>
          <p:cNvPr id="118" name="Google Shape;118;p2"/>
          <p:cNvSpPr txBox="1"/>
          <p:nvPr/>
        </p:nvSpPr>
        <p:spPr>
          <a:xfrm>
            <a:off x="3578039" y="4822601"/>
            <a:ext cx="586680"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000" b="0" i="0" u="none" strike="noStrike" cap="none" dirty="0">
                <a:solidFill>
                  <a:srgbClr val="001059"/>
                </a:solidFill>
                <a:latin typeface="Nunito Sans Black"/>
                <a:ea typeface="Nunito Sans Black"/>
                <a:cs typeface="Nunito Sans Black"/>
                <a:sym typeface="Nunito Sans Black"/>
              </a:rPr>
              <a:t>3</a:t>
            </a:r>
            <a:endParaRPr dirty="0"/>
          </a:p>
        </p:txBody>
      </p:sp>
      <p:sp>
        <p:nvSpPr>
          <p:cNvPr id="119" name="Google Shape;119;p2"/>
          <p:cNvSpPr txBox="1"/>
          <p:nvPr/>
        </p:nvSpPr>
        <p:spPr>
          <a:xfrm>
            <a:off x="4502546" y="2689332"/>
            <a:ext cx="4509117" cy="369291"/>
          </a:xfrm>
          <a:prstGeom prst="rect">
            <a:avLst/>
          </a:prstGeom>
          <a:noFill/>
          <a:ln>
            <a:noFill/>
          </a:ln>
        </p:spPr>
        <p:txBody>
          <a:bodyPr spcFirstLastPara="1" wrap="square" lIns="91425" tIns="45700" rIns="91425" bIns="45700" anchor="t" anchorCtr="0">
            <a:spAutoFit/>
          </a:bodyPr>
          <a:lstStyle/>
          <a:p>
            <a:pPr lvl="0" algn="ctr"/>
            <a:r>
              <a:rPr lang="es-CO" sz="1800" dirty="0">
                <a:solidFill>
                  <a:srgbClr val="001059"/>
                </a:solidFill>
                <a:latin typeface="Nunito Sans Black"/>
                <a:sym typeface="Nunito Sans Black"/>
              </a:rPr>
              <a:t>Flex</a:t>
            </a:r>
            <a:endParaRPr sz="1800" dirty="0"/>
          </a:p>
        </p:txBody>
      </p:sp>
      <p:sp>
        <p:nvSpPr>
          <p:cNvPr id="120" name="Google Shape;120;p2"/>
          <p:cNvSpPr txBox="1"/>
          <p:nvPr/>
        </p:nvSpPr>
        <p:spPr>
          <a:xfrm>
            <a:off x="4828420" y="3810198"/>
            <a:ext cx="3795082" cy="369291"/>
          </a:xfrm>
          <a:prstGeom prst="rect">
            <a:avLst/>
          </a:prstGeom>
          <a:noFill/>
          <a:ln>
            <a:noFill/>
          </a:ln>
        </p:spPr>
        <p:txBody>
          <a:bodyPr spcFirstLastPara="1" wrap="square" lIns="91425" tIns="45700" rIns="91425" bIns="45700" anchor="t" anchorCtr="0">
            <a:spAutoFit/>
          </a:bodyPr>
          <a:lstStyle/>
          <a:p>
            <a:pPr lvl="0" algn="ctr"/>
            <a:r>
              <a:rPr lang="es-CO" sz="1800" dirty="0">
                <a:solidFill>
                  <a:srgbClr val="001059"/>
                </a:solidFill>
                <a:latin typeface="Nunito Sans Black"/>
                <a:ea typeface="Nunito Sans Black"/>
                <a:cs typeface="Nunito Sans Black"/>
                <a:sym typeface="Nunito Sans Black"/>
              </a:rPr>
              <a:t>Prácticas</a:t>
            </a:r>
            <a:endParaRPr sz="1800" dirty="0"/>
          </a:p>
        </p:txBody>
      </p:sp>
      <p:sp>
        <p:nvSpPr>
          <p:cNvPr id="121" name="Google Shape;121;p2"/>
          <p:cNvSpPr txBox="1"/>
          <p:nvPr/>
        </p:nvSpPr>
        <p:spPr>
          <a:xfrm>
            <a:off x="4859564" y="4942906"/>
            <a:ext cx="3795082" cy="369291"/>
          </a:xfrm>
          <a:prstGeom prst="rect">
            <a:avLst/>
          </a:prstGeom>
          <a:noFill/>
          <a:ln>
            <a:noFill/>
          </a:ln>
        </p:spPr>
        <p:txBody>
          <a:bodyPr spcFirstLastPara="1" wrap="square" lIns="91425" tIns="45700" rIns="91425" bIns="45700" anchor="t" anchorCtr="0">
            <a:spAutoFit/>
          </a:bodyPr>
          <a:lstStyle/>
          <a:p>
            <a:pPr lvl="0" algn="ctr"/>
            <a:r>
              <a:rPr lang="es-MX" sz="1800" dirty="0">
                <a:solidFill>
                  <a:srgbClr val="001059"/>
                </a:solidFill>
                <a:latin typeface="Nunito Sans Black"/>
                <a:ea typeface="Nunito Sans Black"/>
                <a:cs typeface="Nunito Sans Black"/>
                <a:sym typeface="Nunito Sans Black"/>
              </a:rPr>
              <a:t>Aplicando lo aprendido</a:t>
            </a:r>
            <a:endParaRPr sz="1800" dirty="0"/>
          </a:p>
        </p:txBody>
      </p:sp>
      <p:cxnSp>
        <p:nvCxnSpPr>
          <p:cNvPr id="122" name="Google Shape;122;p2"/>
          <p:cNvCxnSpPr>
            <a:stCxn id="110" idx="4"/>
            <a:endCxn id="111" idx="0"/>
          </p:cNvCxnSpPr>
          <p:nvPr/>
        </p:nvCxnSpPr>
        <p:spPr>
          <a:xfrm>
            <a:off x="3871379" y="3251398"/>
            <a:ext cx="0" cy="352500"/>
          </a:xfrm>
          <a:prstGeom prst="straightConnector1">
            <a:avLst/>
          </a:prstGeom>
          <a:noFill/>
          <a:ln w="38100" cap="flat" cmpd="sng">
            <a:solidFill>
              <a:srgbClr val="D2A6FF"/>
            </a:solidFill>
            <a:prstDash val="solid"/>
            <a:miter lim="800000"/>
            <a:headEnd type="none" w="sm" len="sm"/>
            <a:tailEnd type="none" w="sm" len="sm"/>
          </a:ln>
        </p:spPr>
      </p:cxnSp>
      <p:cxnSp>
        <p:nvCxnSpPr>
          <p:cNvPr id="123" name="Google Shape;123;p2"/>
          <p:cNvCxnSpPr>
            <a:stCxn id="117" idx="2"/>
          </p:cNvCxnSpPr>
          <p:nvPr/>
        </p:nvCxnSpPr>
        <p:spPr>
          <a:xfrm>
            <a:off x="3888432" y="4395213"/>
            <a:ext cx="0" cy="345000"/>
          </a:xfrm>
          <a:prstGeom prst="straightConnector1">
            <a:avLst/>
          </a:prstGeom>
          <a:noFill/>
          <a:ln w="38100" cap="flat" cmpd="sng">
            <a:solidFill>
              <a:srgbClr val="D2A6FF"/>
            </a:solidFill>
            <a:prstDash val="solid"/>
            <a:miter lim="800000"/>
            <a:headEnd type="none" w="sm" len="sm"/>
            <a:tailEnd type="none" w="sm" len="sm"/>
          </a:ln>
        </p:spPr>
      </p:cxnSp>
      <p:grpSp>
        <p:nvGrpSpPr>
          <p:cNvPr id="124" name="Google Shape;124;p2"/>
          <p:cNvGrpSpPr/>
          <p:nvPr/>
        </p:nvGrpSpPr>
        <p:grpSpPr>
          <a:xfrm>
            <a:off x="626477" y="254641"/>
            <a:ext cx="11251266" cy="983288"/>
            <a:chOff x="626477" y="254641"/>
            <a:chExt cx="11251266" cy="983288"/>
          </a:xfrm>
        </p:grpSpPr>
        <p:pic>
          <p:nvPicPr>
            <p:cNvPr id="125" name="Google Shape;125;p2"/>
            <p:cNvPicPr preferRelativeResize="0"/>
            <p:nvPr/>
          </p:nvPicPr>
          <p:blipFill rotWithShape="1">
            <a:blip r:embed="rId6">
              <a:alphaModFix/>
            </a:blip>
            <a:srcRect/>
            <a:stretch/>
          </p:blipFill>
          <p:spPr>
            <a:xfrm>
              <a:off x="10059722" y="254641"/>
              <a:ext cx="1818021" cy="983288"/>
            </a:xfrm>
            <a:prstGeom prst="rect">
              <a:avLst/>
            </a:prstGeom>
            <a:noFill/>
            <a:ln>
              <a:noFill/>
            </a:ln>
          </p:spPr>
        </p:pic>
        <p:pic>
          <p:nvPicPr>
            <p:cNvPr id="126" name="Google Shape;126;p2"/>
            <p:cNvPicPr preferRelativeResize="0"/>
            <p:nvPr/>
          </p:nvPicPr>
          <p:blipFill rotWithShape="1">
            <a:blip r:embed="rId7">
              <a:alphaModFix/>
            </a:blip>
            <a:srcRect/>
            <a:stretch/>
          </p:blipFill>
          <p:spPr>
            <a:xfrm>
              <a:off x="626477" y="484081"/>
              <a:ext cx="1505800" cy="524408"/>
            </a:xfrm>
            <a:prstGeom prst="rect">
              <a:avLst/>
            </a:prstGeom>
            <a:noFill/>
            <a:ln>
              <a:noFill/>
            </a:ln>
          </p:spPr>
        </p:pic>
      </p:grpSp>
    </p:spTree>
    <p:extLst>
      <p:ext uri="{BB962C8B-B14F-4D97-AF65-F5344CB8AC3E}">
        <p14:creationId xmlns:p14="http://schemas.microsoft.com/office/powerpoint/2010/main" val="8216460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oogle Shape;230;p8">
            <a:extLst>
              <a:ext uri="{FF2B5EF4-FFF2-40B4-BE49-F238E27FC236}">
                <a16:creationId xmlns:a16="http://schemas.microsoft.com/office/drawing/2014/main" id="{7AD95072-BC72-4BDD-B1C6-D26A73001CDE}"/>
              </a:ext>
            </a:extLst>
          </p:cNvPr>
          <p:cNvGrpSpPr/>
          <p:nvPr/>
        </p:nvGrpSpPr>
        <p:grpSpPr>
          <a:xfrm>
            <a:off x="-1480" y="-2"/>
            <a:ext cx="12192000" cy="6858002"/>
            <a:chOff x="0" y="317351"/>
            <a:chExt cx="12192000" cy="6858002"/>
          </a:xfrm>
        </p:grpSpPr>
        <p:pic>
          <p:nvPicPr>
            <p:cNvPr id="14" name="Google Shape;231;p8">
              <a:extLst>
                <a:ext uri="{FF2B5EF4-FFF2-40B4-BE49-F238E27FC236}">
                  <a16:creationId xmlns:a16="http://schemas.microsoft.com/office/drawing/2014/main" id="{5CDC817E-C035-481A-A4E2-9C96FDA18ACF}"/>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15" name="Google Shape;232;p8">
              <a:extLst>
                <a:ext uri="{FF2B5EF4-FFF2-40B4-BE49-F238E27FC236}">
                  <a16:creationId xmlns:a16="http://schemas.microsoft.com/office/drawing/2014/main" id="{00F531C8-6577-43BE-86AE-51A7CB426455}"/>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de los ítem</a:t>
            </a:r>
            <a:r>
              <a:rPr lang="es-MX" sz="2000" b="1" dirty="0">
                <a:latin typeface="Verdana" panose="020B0604030504040204" pitchFamily="34" charset="0"/>
                <a:ea typeface="Verdana" panose="020B0604030504040204" pitchFamily="34" charset="0"/>
              </a:rPr>
              <a:t>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9" name="CuadroTexto 8"/>
          <p:cNvSpPr txBox="1"/>
          <p:nvPr/>
        </p:nvSpPr>
        <p:spPr>
          <a:xfrm>
            <a:off x="364638" y="2282967"/>
            <a:ext cx="3825997" cy="3046988"/>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Pues como se puede ver en la imagen, los elementos tendrían dimensiones distintas, atendiendo a los valores de </a:t>
            </a:r>
            <a:r>
              <a:rPr lang="es-MX" sz="1600" dirty="0" err="1">
                <a:solidFill>
                  <a:schemeClr val="bg1"/>
                </a:solidFill>
                <a:latin typeface="Verdana" panose="020B0604030504040204" pitchFamily="34" charset="0"/>
                <a:ea typeface="Verdana" panose="020B0604030504040204" pitchFamily="34" charset="0"/>
              </a:rPr>
              <a:t>flex-grow</a:t>
            </a:r>
            <a:r>
              <a:rPr lang="es-MX" sz="1600" dirty="0">
                <a:solidFill>
                  <a:schemeClr val="bg1"/>
                </a:solidFill>
                <a:latin typeface="Verdana" panose="020B0604030504040204" pitchFamily="34" charset="0"/>
                <a:ea typeface="Verdana" panose="020B0604030504040204" pitchFamily="34" charset="0"/>
              </a:rPr>
              <a:t>. Automáticamente le pone unas anchuras que tienen la proporción indicada por el valor numérico de </a:t>
            </a:r>
            <a:r>
              <a:rPr lang="es-MX" sz="1600" dirty="0" err="1">
                <a:solidFill>
                  <a:schemeClr val="bg1"/>
                </a:solidFill>
                <a:latin typeface="Verdana" panose="020B0604030504040204" pitchFamily="34" charset="0"/>
                <a:ea typeface="Verdana" panose="020B0604030504040204" pitchFamily="34" charset="0"/>
              </a:rPr>
              <a:t>flex-grow</a:t>
            </a:r>
            <a:r>
              <a:rPr lang="es-MX" sz="1600" dirty="0">
                <a:solidFill>
                  <a:schemeClr val="bg1"/>
                </a:solidFill>
                <a:latin typeface="Verdana" panose="020B0604030504040204" pitchFamily="34" charset="0"/>
                <a:ea typeface="Verdana" panose="020B0604030504040204" pitchFamily="34" charset="0"/>
              </a:rPr>
              <a:t>.</a:t>
            </a:r>
          </a:p>
        </p:txBody>
      </p:sp>
      <p:pic>
        <p:nvPicPr>
          <p:cNvPr id="4" name="Imagen 3"/>
          <p:cNvPicPr>
            <a:picLocks noChangeAspect="1"/>
          </p:cNvPicPr>
          <p:nvPr/>
        </p:nvPicPr>
        <p:blipFill>
          <a:blip r:embed="rId4"/>
          <a:stretch>
            <a:fillRect/>
          </a:stretch>
        </p:blipFill>
        <p:spPr>
          <a:xfrm>
            <a:off x="2187642" y="1166725"/>
            <a:ext cx="7539092" cy="700175"/>
          </a:xfrm>
          <a:prstGeom prst="rect">
            <a:avLst/>
          </a:prstGeom>
        </p:spPr>
      </p:pic>
      <p:pic>
        <p:nvPicPr>
          <p:cNvPr id="2" name="Imagen 1"/>
          <p:cNvPicPr>
            <a:picLocks noChangeAspect="1"/>
          </p:cNvPicPr>
          <p:nvPr/>
        </p:nvPicPr>
        <p:blipFill>
          <a:blip r:embed="rId5"/>
          <a:stretch>
            <a:fillRect/>
          </a:stretch>
        </p:blipFill>
        <p:spPr>
          <a:xfrm>
            <a:off x="7766177" y="2417655"/>
            <a:ext cx="2214922" cy="2243138"/>
          </a:xfrm>
          <a:prstGeom prst="rect">
            <a:avLst/>
          </a:prstGeom>
        </p:spPr>
      </p:pic>
      <p:pic>
        <p:nvPicPr>
          <p:cNvPr id="6" name="Imagen 5"/>
          <p:cNvPicPr>
            <a:picLocks noChangeAspect="1"/>
          </p:cNvPicPr>
          <p:nvPr/>
        </p:nvPicPr>
        <p:blipFill>
          <a:blip r:embed="rId6"/>
          <a:stretch>
            <a:fillRect/>
          </a:stretch>
        </p:blipFill>
        <p:spPr>
          <a:xfrm>
            <a:off x="10129469" y="2414587"/>
            <a:ext cx="1337904" cy="2246206"/>
          </a:xfrm>
          <a:prstGeom prst="rect">
            <a:avLst/>
          </a:prstGeom>
        </p:spPr>
      </p:pic>
      <p:pic>
        <p:nvPicPr>
          <p:cNvPr id="8" name="Imagen 7"/>
          <p:cNvPicPr>
            <a:picLocks noChangeAspect="1"/>
          </p:cNvPicPr>
          <p:nvPr/>
        </p:nvPicPr>
        <p:blipFill>
          <a:blip r:embed="rId7"/>
          <a:stretch>
            <a:fillRect/>
          </a:stretch>
        </p:blipFill>
        <p:spPr>
          <a:xfrm>
            <a:off x="4593370" y="2414587"/>
            <a:ext cx="3071343" cy="2246206"/>
          </a:xfrm>
          <a:prstGeom prst="rect">
            <a:avLst/>
          </a:prstGeom>
        </p:spPr>
      </p:pic>
      <p:sp>
        <p:nvSpPr>
          <p:cNvPr id="10" name="CuadroTexto 9"/>
          <p:cNvSpPr txBox="1"/>
          <p:nvPr/>
        </p:nvSpPr>
        <p:spPr>
          <a:xfrm>
            <a:off x="5417363" y="2045255"/>
            <a:ext cx="1423356" cy="369332"/>
          </a:xfrm>
          <a:prstGeom prst="rect">
            <a:avLst/>
          </a:prstGeom>
          <a:noFill/>
        </p:spPr>
        <p:txBody>
          <a:bodyPr wrap="square" rtlCol="0">
            <a:spAutoFit/>
          </a:bodyPr>
          <a:lstStyle/>
          <a:p>
            <a:pPr algn="ctr"/>
            <a:r>
              <a:rPr lang="es-MX" b="1" dirty="0"/>
              <a:t>HTML</a:t>
            </a:r>
            <a:endParaRPr lang="es-CO" b="1" dirty="0"/>
          </a:p>
        </p:txBody>
      </p:sp>
      <p:sp>
        <p:nvSpPr>
          <p:cNvPr id="11" name="CuadroTexto 10"/>
          <p:cNvSpPr txBox="1"/>
          <p:nvPr/>
        </p:nvSpPr>
        <p:spPr>
          <a:xfrm>
            <a:off x="8303378" y="2045255"/>
            <a:ext cx="1423356" cy="369332"/>
          </a:xfrm>
          <a:prstGeom prst="rect">
            <a:avLst/>
          </a:prstGeom>
          <a:noFill/>
        </p:spPr>
        <p:txBody>
          <a:bodyPr wrap="square" rtlCol="0">
            <a:spAutoFit/>
          </a:bodyPr>
          <a:lstStyle/>
          <a:p>
            <a:pPr algn="ctr"/>
            <a:r>
              <a:rPr lang="es-MX" b="1" dirty="0"/>
              <a:t>CSS</a:t>
            </a:r>
            <a:endParaRPr lang="es-CO" b="1" dirty="0"/>
          </a:p>
        </p:txBody>
      </p:sp>
      <p:sp>
        <p:nvSpPr>
          <p:cNvPr id="12" name="CuadroTexto 11"/>
          <p:cNvSpPr txBox="1"/>
          <p:nvPr/>
        </p:nvSpPr>
        <p:spPr>
          <a:xfrm>
            <a:off x="364637" y="5392900"/>
            <a:ext cx="11102735" cy="781240"/>
          </a:xfrm>
          <a:prstGeom prst="rect">
            <a:avLst/>
          </a:prstGeom>
          <a:noFill/>
        </p:spPr>
        <p:txBody>
          <a:bodyPr wrap="square" rtlCol="0">
            <a:spAutoFit/>
          </a:bodyPr>
          <a:lstStyle/>
          <a:p>
            <a:pPr algn="just">
              <a:lnSpc>
                <a:spcPct val="150000"/>
              </a:lnSpc>
            </a:pPr>
            <a:r>
              <a:rPr lang="es-MX" sz="1600" dirty="0" err="1">
                <a:solidFill>
                  <a:schemeClr val="bg1"/>
                </a:solidFill>
                <a:latin typeface="Verdana" panose="020B0604030504040204" pitchFamily="34" charset="0"/>
                <a:ea typeface="Verdana" panose="020B0604030504040204" pitchFamily="34" charset="0"/>
              </a:rPr>
              <a:t>flex-grow</a:t>
            </a:r>
            <a:r>
              <a:rPr lang="es-MX" sz="1600" dirty="0">
                <a:solidFill>
                  <a:schemeClr val="bg1"/>
                </a:solidFill>
                <a:latin typeface="Verdana" panose="020B0604030504040204" pitchFamily="34" charset="0"/>
                <a:ea typeface="Verdana" panose="020B0604030504040204" pitchFamily="34" charset="0"/>
              </a:rPr>
              <a:t> 2: ocupan el doble de espacio que los elementos con </a:t>
            </a:r>
            <a:r>
              <a:rPr lang="es-MX" sz="1600" dirty="0" err="1">
                <a:solidFill>
                  <a:schemeClr val="bg1"/>
                </a:solidFill>
                <a:latin typeface="Verdana" panose="020B0604030504040204" pitchFamily="34" charset="0"/>
                <a:ea typeface="Verdana" panose="020B0604030504040204" pitchFamily="34" charset="0"/>
              </a:rPr>
              <a:t>flex-grow</a:t>
            </a:r>
            <a:r>
              <a:rPr lang="es-MX" sz="1600" dirty="0">
                <a:solidFill>
                  <a:schemeClr val="bg1"/>
                </a:solidFill>
                <a:latin typeface="Verdana" panose="020B0604030504040204" pitchFamily="34" charset="0"/>
                <a:ea typeface="Verdana" panose="020B0604030504040204" pitchFamily="34" charset="0"/>
              </a:rPr>
              <a:t>: 1.</a:t>
            </a:r>
          </a:p>
          <a:p>
            <a:pPr algn="just">
              <a:lnSpc>
                <a:spcPct val="150000"/>
              </a:lnSpc>
            </a:pPr>
            <a:r>
              <a:rPr lang="es-MX" sz="1600" dirty="0" err="1">
                <a:solidFill>
                  <a:schemeClr val="bg1"/>
                </a:solidFill>
                <a:latin typeface="Verdana" panose="020B0604030504040204" pitchFamily="34" charset="0"/>
                <a:ea typeface="Verdana" panose="020B0604030504040204" pitchFamily="34" charset="0"/>
              </a:rPr>
              <a:t>flex-grow</a:t>
            </a:r>
            <a:r>
              <a:rPr lang="es-MX" sz="1600" dirty="0">
                <a:solidFill>
                  <a:schemeClr val="bg1"/>
                </a:solidFill>
                <a:latin typeface="Verdana" panose="020B0604030504040204" pitchFamily="34" charset="0"/>
                <a:ea typeface="Verdana" panose="020B0604030504040204" pitchFamily="34" charset="0"/>
              </a:rPr>
              <a:t> 3: ocupa el triple de espacio que los elementos con </a:t>
            </a:r>
            <a:r>
              <a:rPr lang="es-MX" sz="1600" dirty="0" err="1">
                <a:solidFill>
                  <a:schemeClr val="bg1"/>
                </a:solidFill>
                <a:latin typeface="Verdana" panose="020B0604030504040204" pitchFamily="34" charset="0"/>
                <a:ea typeface="Verdana" panose="020B0604030504040204" pitchFamily="34" charset="0"/>
              </a:rPr>
              <a:t>flex-grow</a:t>
            </a:r>
            <a:r>
              <a:rPr lang="es-MX" sz="1600" dirty="0">
                <a:solidFill>
                  <a:schemeClr val="bg1"/>
                </a:solidFill>
                <a:latin typeface="Verdana" panose="020B0604030504040204" pitchFamily="34" charset="0"/>
                <a:ea typeface="Verdana" panose="020B0604030504040204" pitchFamily="34" charset="0"/>
              </a:rPr>
              <a:t>: 1.</a:t>
            </a:r>
          </a:p>
        </p:txBody>
      </p:sp>
    </p:spTree>
    <p:extLst>
      <p:ext uri="{BB962C8B-B14F-4D97-AF65-F5344CB8AC3E}">
        <p14:creationId xmlns:p14="http://schemas.microsoft.com/office/powerpoint/2010/main" val="35206326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oogle Shape;230;p8">
            <a:extLst>
              <a:ext uri="{FF2B5EF4-FFF2-40B4-BE49-F238E27FC236}">
                <a16:creationId xmlns:a16="http://schemas.microsoft.com/office/drawing/2014/main" id="{6F1FF790-ADF4-4D10-A6C8-805D88AB15C1}"/>
              </a:ext>
            </a:extLst>
          </p:cNvPr>
          <p:cNvGrpSpPr/>
          <p:nvPr/>
        </p:nvGrpSpPr>
        <p:grpSpPr>
          <a:xfrm>
            <a:off x="-1480" y="-2"/>
            <a:ext cx="12192000" cy="6858002"/>
            <a:chOff x="0" y="317351"/>
            <a:chExt cx="12192000" cy="6858002"/>
          </a:xfrm>
        </p:grpSpPr>
        <p:pic>
          <p:nvPicPr>
            <p:cNvPr id="7" name="Google Shape;231;p8">
              <a:extLst>
                <a:ext uri="{FF2B5EF4-FFF2-40B4-BE49-F238E27FC236}">
                  <a16:creationId xmlns:a16="http://schemas.microsoft.com/office/drawing/2014/main" id="{DF61485B-DF07-402F-BD90-6A3E5B6954D8}"/>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8" name="Google Shape;232;p8">
              <a:extLst>
                <a:ext uri="{FF2B5EF4-FFF2-40B4-BE49-F238E27FC236}">
                  <a16:creationId xmlns:a16="http://schemas.microsoft.com/office/drawing/2014/main" id="{7E4A62F0-D802-42F7-A2AC-21D3ACE3BDEB}"/>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de los ítem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9" name="CuadroTexto 8"/>
          <p:cNvSpPr txBox="1"/>
          <p:nvPr/>
        </p:nvSpPr>
        <p:spPr>
          <a:xfrm>
            <a:off x="605938" y="1192619"/>
            <a:ext cx="10811362" cy="2308324"/>
          </a:xfrm>
          <a:prstGeom prst="rect">
            <a:avLst/>
          </a:prstGeom>
          <a:noFill/>
        </p:spPr>
        <p:txBody>
          <a:bodyPr wrap="square" rtlCol="0">
            <a:spAutoFit/>
          </a:bodyPr>
          <a:lstStyle/>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Propiedad </a:t>
            </a:r>
            <a:r>
              <a:rPr lang="es-MX" sz="1600" b="1" dirty="0" err="1">
                <a:solidFill>
                  <a:srgbClr val="00B0F0"/>
                </a:solidFill>
                <a:latin typeface="Verdana" panose="020B0604030504040204" pitchFamily="34" charset="0"/>
                <a:ea typeface="Verdana" panose="020B0604030504040204" pitchFamily="34" charset="0"/>
              </a:rPr>
              <a:t>align-self</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Esta propiedad sirve para modificar el valor de </a:t>
            </a:r>
            <a:r>
              <a:rPr lang="es-MX" sz="1600" dirty="0" err="1">
                <a:solidFill>
                  <a:schemeClr val="bg1"/>
                </a:solidFill>
                <a:latin typeface="Verdana" panose="020B0604030504040204" pitchFamily="34" charset="0"/>
                <a:ea typeface="Verdana" panose="020B0604030504040204" pitchFamily="34" charset="0"/>
              </a:rPr>
              <a:t>align-items</a:t>
            </a:r>
            <a:r>
              <a:rPr lang="es-MX" sz="1600" dirty="0">
                <a:solidFill>
                  <a:schemeClr val="bg1"/>
                </a:solidFill>
                <a:latin typeface="Verdana" panose="020B0604030504040204" pitchFamily="34" charset="0"/>
                <a:ea typeface="Verdana" panose="020B0604030504040204" pitchFamily="34" charset="0"/>
              </a:rPr>
              <a:t> marcado por el contenedor principal. </a:t>
            </a:r>
            <a:r>
              <a:rPr lang="es-MX" sz="1600" dirty="0" err="1">
                <a:solidFill>
                  <a:schemeClr val="bg1"/>
                </a:solidFill>
                <a:latin typeface="Verdana" panose="020B0604030504040204" pitchFamily="34" charset="0"/>
                <a:ea typeface="Verdana" panose="020B0604030504040204" pitchFamily="34" charset="0"/>
              </a:rPr>
              <a:t>align-items</a:t>
            </a:r>
            <a:r>
              <a:rPr lang="es-MX" sz="1600" dirty="0">
                <a:solidFill>
                  <a:schemeClr val="bg1"/>
                </a:solidFill>
                <a:latin typeface="Verdana" panose="020B0604030504040204" pitchFamily="34" charset="0"/>
                <a:ea typeface="Verdana" panose="020B0604030504040204" pitchFamily="34" charset="0"/>
              </a:rPr>
              <a:t> nos permite definir el alineamiento en el eje secundario del contenedor (lo que se traduce por el alineamiento vertical en el caso de elementos que se posicionan en una fila. Con </a:t>
            </a:r>
            <a:r>
              <a:rPr lang="es-MX" sz="1600" dirty="0" err="1">
                <a:solidFill>
                  <a:schemeClr val="bg1"/>
                </a:solidFill>
                <a:latin typeface="Verdana" panose="020B0604030504040204" pitchFamily="34" charset="0"/>
                <a:ea typeface="Verdana" panose="020B0604030504040204" pitchFamily="34" charset="0"/>
              </a:rPr>
              <a:t>align-items</a:t>
            </a:r>
            <a:r>
              <a:rPr lang="es-MX" sz="1600" dirty="0">
                <a:solidFill>
                  <a:schemeClr val="bg1"/>
                </a:solidFill>
                <a:latin typeface="Verdana" panose="020B0604030504040204" pitchFamily="34" charset="0"/>
                <a:ea typeface="Verdana" panose="020B0604030504040204" pitchFamily="34" charset="0"/>
              </a:rPr>
              <a:t> podemos definir el alineamiento de todos los elementos a la vez y sin embargo con </a:t>
            </a:r>
            <a:r>
              <a:rPr lang="es-MX" sz="1600" dirty="0" err="1">
                <a:solidFill>
                  <a:schemeClr val="bg1"/>
                </a:solidFill>
                <a:latin typeface="Verdana" panose="020B0604030504040204" pitchFamily="34" charset="0"/>
                <a:ea typeface="Verdana" panose="020B0604030504040204" pitchFamily="34" charset="0"/>
              </a:rPr>
              <a:t>align-self</a:t>
            </a:r>
            <a:r>
              <a:rPr lang="es-MX" sz="1600" dirty="0">
                <a:solidFill>
                  <a:schemeClr val="bg1"/>
                </a:solidFill>
                <a:latin typeface="Verdana" panose="020B0604030504040204" pitchFamily="34" charset="0"/>
                <a:ea typeface="Verdana" panose="020B0604030504040204" pitchFamily="34" charset="0"/>
              </a:rPr>
              <a:t> podemos </a:t>
            </a:r>
            <a:r>
              <a:rPr lang="es-MX" sz="1600" dirty="0" err="1">
                <a:solidFill>
                  <a:schemeClr val="bg1"/>
                </a:solidFill>
                <a:latin typeface="Verdana" panose="020B0604030504040204" pitchFamily="34" charset="0"/>
                <a:ea typeface="Verdana" panose="020B0604030504040204" pitchFamily="34" charset="0"/>
              </a:rPr>
              <a:t>sobreescribirlo</a:t>
            </a:r>
            <a:r>
              <a:rPr lang="es-MX" sz="1600" dirty="0">
                <a:solidFill>
                  <a:schemeClr val="bg1"/>
                </a:solidFill>
                <a:latin typeface="Verdana" panose="020B0604030504040204" pitchFamily="34" charset="0"/>
                <a:ea typeface="Verdana" panose="020B0604030504040204" pitchFamily="34" charset="0"/>
              </a:rPr>
              <a:t> para un ítem concreto:</a:t>
            </a:r>
          </a:p>
        </p:txBody>
      </p:sp>
      <p:pic>
        <p:nvPicPr>
          <p:cNvPr id="2" name="Imagen 1"/>
          <p:cNvPicPr>
            <a:picLocks noChangeAspect="1"/>
          </p:cNvPicPr>
          <p:nvPr/>
        </p:nvPicPr>
        <p:blipFill>
          <a:blip r:embed="rId4"/>
          <a:stretch>
            <a:fillRect/>
          </a:stretch>
        </p:blipFill>
        <p:spPr>
          <a:xfrm>
            <a:off x="2474400" y="3766343"/>
            <a:ext cx="7923636" cy="1460456"/>
          </a:xfrm>
          <a:prstGeom prst="rect">
            <a:avLst/>
          </a:prstGeom>
        </p:spPr>
      </p:pic>
    </p:spTree>
    <p:extLst>
      <p:ext uri="{BB962C8B-B14F-4D97-AF65-F5344CB8AC3E}">
        <p14:creationId xmlns:p14="http://schemas.microsoft.com/office/powerpoint/2010/main" val="18067943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230;p8">
            <a:extLst>
              <a:ext uri="{FF2B5EF4-FFF2-40B4-BE49-F238E27FC236}">
                <a16:creationId xmlns:a16="http://schemas.microsoft.com/office/drawing/2014/main" id="{B2825055-4FD2-4BB0-B10D-999F9F5719D2}"/>
              </a:ext>
            </a:extLst>
          </p:cNvPr>
          <p:cNvGrpSpPr/>
          <p:nvPr/>
        </p:nvGrpSpPr>
        <p:grpSpPr>
          <a:xfrm>
            <a:off x="-1480" y="-2"/>
            <a:ext cx="12192000" cy="6858002"/>
            <a:chOff x="0" y="317351"/>
            <a:chExt cx="12192000" cy="6858002"/>
          </a:xfrm>
        </p:grpSpPr>
        <p:pic>
          <p:nvPicPr>
            <p:cNvPr id="6" name="Google Shape;231;p8">
              <a:extLst>
                <a:ext uri="{FF2B5EF4-FFF2-40B4-BE49-F238E27FC236}">
                  <a16:creationId xmlns:a16="http://schemas.microsoft.com/office/drawing/2014/main" id="{FC558C90-200C-4AD4-A76B-8B8ABCB283EC}"/>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7" name="Google Shape;232;p8">
              <a:extLst>
                <a:ext uri="{FF2B5EF4-FFF2-40B4-BE49-F238E27FC236}">
                  <a16:creationId xmlns:a16="http://schemas.microsoft.com/office/drawing/2014/main" id="{6DD6F105-C2B4-4FD3-B6FF-C1E67C9A4F1F}"/>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de los ítem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9" name="CuadroTexto 8"/>
          <p:cNvSpPr txBox="1"/>
          <p:nvPr/>
        </p:nvSpPr>
        <p:spPr>
          <a:xfrm>
            <a:off x="605938" y="1192619"/>
            <a:ext cx="10811362" cy="5262979"/>
          </a:xfrm>
          <a:prstGeom prst="rect">
            <a:avLst/>
          </a:prstGeom>
          <a:noFill/>
        </p:spPr>
        <p:txBody>
          <a:bodyPr wrap="square" rtlCol="0">
            <a:spAutoFit/>
          </a:bodyPr>
          <a:lstStyle/>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Propiedad </a:t>
            </a:r>
            <a:r>
              <a:rPr lang="es-MX" sz="1600" b="1" dirty="0" err="1">
                <a:solidFill>
                  <a:srgbClr val="00B0F0"/>
                </a:solidFill>
                <a:latin typeface="Verdana" panose="020B0604030504040204" pitchFamily="34" charset="0"/>
                <a:ea typeface="Verdana" panose="020B0604030504040204" pitchFamily="34" charset="0"/>
              </a:rPr>
              <a:t>flex-shrink</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Sirve para indicar que ciertos ítems deben encoger su tamaño. El valor predeterminado de </a:t>
            </a:r>
            <a:r>
              <a:rPr lang="es-MX" sz="1600" dirty="0" err="1">
                <a:solidFill>
                  <a:schemeClr val="bg1"/>
                </a:solidFill>
                <a:latin typeface="Verdana" panose="020B0604030504040204" pitchFamily="34" charset="0"/>
                <a:ea typeface="Verdana" panose="020B0604030504040204" pitchFamily="34" charset="0"/>
              </a:rPr>
              <a:t>flex-shrink</a:t>
            </a:r>
            <a:r>
              <a:rPr lang="es-MX" sz="1600" dirty="0">
                <a:solidFill>
                  <a:schemeClr val="bg1"/>
                </a:solidFill>
                <a:latin typeface="Verdana" panose="020B0604030504040204" pitchFamily="34" charset="0"/>
                <a:ea typeface="Verdana" panose="020B0604030504040204" pitchFamily="34" charset="0"/>
              </a:rPr>
              <a:t> es de 1. Cualquier valor superior indica que ese elemento se encogerá con respecto a lo que ocuparía si no tuviera esa propiedad. A mayor valor de </a:t>
            </a:r>
            <a:r>
              <a:rPr lang="es-MX" sz="1600" dirty="0" err="1">
                <a:solidFill>
                  <a:schemeClr val="bg1"/>
                </a:solidFill>
                <a:latin typeface="Verdana" panose="020B0604030504040204" pitchFamily="34" charset="0"/>
                <a:ea typeface="Verdana" panose="020B0604030504040204" pitchFamily="34" charset="0"/>
              </a:rPr>
              <a:t>flex-shrink</a:t>
            </a:r>
            <a:r>
              <a:rPr lang="es-MX" sz="1600" dirty="0">
                <a:solidFill>
                  <a:schemeClr val="bg1"/>
                </a:solidFill>
                <a:latin typeface="Verdana" panose="020B0604030504040204" pitchFamily="34" charset="0"/>
                <a:ea typeface="Verdana" panose="020B0604030504040204" pitchFamily="34" charset="0"/>
              </a:rPr>
              <a:t>, más reducido será el tamaño resultante del elemento.</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Propiedad </a:t>
            </a:r>
            <a:r>
              <a:rPr lang="es-MX" sz="1600" b="1" dirty="0" err="1">
                <a:solidFill>
                  <a:srgbClr val="00B0F0"/>
                </a:solidFill>
                <a:latin typeface="Verdana" panose="020B0604030504040204" pitchFamily="34" charset="0"/>
                <a:ea typeface="Verdana" panose="020B0604030504040204" pitchFamily="34" charset="0"/>
              </a:rPr>
              <a:t>flex-basis</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Esta propiedad sirve para modificar las dimensiones de los elementos atendiendo a varias posibilidades. Los valores que soporta son los siguientes:</a:t>
            </a:r>
          </a:p>
          <a:p>
            <a:pPr algn="just">
              <a:lnSpc>
                <a:spcPct val="150000"/>
              </a:lnSpc>
            </a:pPr>
            <a:r>
              <a:rPr lang="es-MX" sz="1600" b="1" dirty="0">
                <a:solidFill>
                  <a:schemeClr val="bg1"/>
                </a:solidFill>
                <a:latin typeface="Verdana" panose="020B0604030504040204" pitchFamily="34" charset="0"/>
                <a:ea typeface="Verdana" panose="020B0604030504040204" pitchFamily="34" charset="0"/>
              </a:rPr>
              <a:t>Número</a:t>
            </a:r>
            <a:r>
              <a:rPr lang="es-MX" sz="1600" dirty="0">
                <a:solidFill>
                  <a:schemeClr val="bg1"/>
                </a:solidFill>
                <a:latin typeface="Verdana" panose="020B0604030504040204" pitchFamily="34" charset="0"/>
                <a:ea typeface="Verdana" panose="020B0604030504040204" pitchFamily="34" charset="0"/>
              </a:rPr>
              <a:t>, unidad CSS o porcentaje: lo que indica las dimensiones iniciales del elemento, antes de</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otorgar espacio sobrante.</a:t>
            </a:r>
          </a:p>
          <a:p>
            <a:pPr algn="just">
              <a:lnSpc>
                <a:spcPct val="150000"/>
              </a:lnSpc>
            </a:pPr>
            <a:r>
              <a:rPr lang="es-MX" sz="1600" b="1" dirty="0">
                <a:solidFill>
                  <a:schemeClr val="bg1"/>
                </a:solidFill>
                <a:latin typeface="Verdana" panose="020B0604030504040204" pitchFamily="34" charset="0"/>
                <a:ea typeface="Verdana" panose="020B0604030504040204" pitchFamily="34" charset="0"/>
              </a:rPr>
              <a:t>Auto:</a:t>
            </a:r>
            <a:r>
              <a:rPr lang="es-MX" sz="1600" dirty="0">
                <a:solidFill>
                  <a:schemeClr val="bg1"/>
                </a:solidFill>
                <a:latin typeface="Verdana" panose="020B0604030504040204" pitchFamily="34" charset="0"/>
                <a:ea typeface="Verdana" panose="020B0604030504040204" pitchFamily="34" charset="0"/>
              </a:rPr>
              <a:t> es el valor predeterminado e indica que </a:t>
            </a:r>
            <a:r>
              <a:rPr lang="es-MX" sz="1600" dirty="0" err="1">
                <a:solidFill>
                  <a:schemeClr val="bg1"/>
                </a:solidFill>
                <a:latin typeface="Verdana" panose="020B0604030504040204" pitchFamily="34" charset="0"/>
                <a:ea typeface="Verdana" panose="020B0604030504040204" pitchFamily="34" charset="0"/>
              </a:rPr>
              <a:t>flex-basis</a:t>
            </a:r>
            <a:r>
              <a:rPr lang="es-MX" sz="1600" dirty="0">
                <a:solidFill>
                  <a:schemeClr val="bg1"/>
                </a:solidFill>
                <a:latin typeface="Verdana" panose="020B0604030504040204" pitchFamily="34" charset="0"/>
                <a:ea typeface="Verdana" panose="020B0604030504040204" pitchFamily="34" charset="0"/>
              </a:rPr>
              <a:t> no va a tener efecto, otorgando</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dimensionamiento en función de cualquier otro atributo que pueda haber en el elemento, o en</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función del contenido del propio elemento.</a:t>
            </a:r>
          </a:p>
        </p:txBody>
      </p:sp>
    </p:spTree>
    <p:extLst>
      <p:ext uri="{BB962C8B-B14F-4D97-AF65-F5344CB8AC3E}">
        <p14:creationId xmlns:p14="http://schemas.microsoft.com/office/powerpoint/2010/main" val="12986934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oogle Shape;230;p8">
            <a:extLst>
              <a:ext uri="{FF2B5EF4-FFF2-40B4-BE49-F238E27FC236}">
                <a16:creationId xmlns:a16="http://schemas.microsoft.com/office/drawing/2014/main" id="{E20FC929-D172-49B1-881E-8034EE5FEDBC}"/>
              </a:ext>
            </a:extLst>
          </p:cNvPr>
          <p:cNvGrpSpPr/>
          <p:nvPr/>
        </p:nvGrpSpPr>
        <p:grpSpPr>
          <a:xfrm>
            <a:off x="-1480" y="-2"/>
            <a:ext cx="12192000" cy="6858002"/>
            <a:chOff x="0" y="317351"/>
            <a:chExt cx="12192000" cy="6858002"/>
          </a:xfrm>
        </p:grpSpPr>
        <p:pic>
          <p:nvPicPr>
            <p:cNvPr id="7" name="Google Shape;231;p8">
              <a:extLst>
                <a:ext uri="{FF2B5EF4-FFF2-40B4-BE49-F238E27FC236}">
                  <a16:creationId xmlns:a16="http://schemas.microsoft.com/office/drawing/2014/main" id="{AD166A4A-7A15-49E5-884E-AA5A8FBD9F31}"/>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8" name="Google Shape;232;p8">
              <a:extLst>
                <a:ext uri="{FF2B5EF4-FFF2-40B4-BE49-F238E27FC236}">
                  <a16:creationId xmlns:a16="http://schemas.microsoft.com/office/drawing/2014/main" id="{D8939040-8F34-463D-9AF0-51A7631A9C27}"/>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de los ítem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9" name="CuadroTexto 8"/>
          <p:cNvSpPr txBox="1"/>
          <p:nvPr/>
        </p:nvSpPr>
        <p:spPr>
          <a:xfrm>
            <a:off x="605938" y="1192619"/>
            <a:ext cx="10811362" cy="3416320"/>
          </a:xfrm>
          <a:prstGeom prst="rect">
            <a:avLst/>
          </a:prstGeom>
          <a:noFill/>
        </p:spPr>
        <p:txBody>
          <a:bodyPr wrap="square" rtlCol="0">
            <a:spAutoFit/>
          </a:bodyPr>
          <a:lstStyle/>
          <a:p>
            <a:pPr algn="just">
              <a:lnSpc>
                <a:spcPct val="150000"/>
              </a:lnSpc>
            </a:pPr>
            <a:r>
              <a:rPr lang="es-MX" sz="1600" b="1" dirty="0">
                <a:solidFill>
                  <a:srgbClr val="00B0F0"/>
                </a:solidFill>
                <a:latin typeface="Verdana" panose="020B0604030504040204" pitchFamily="34" charset="0"/>
                <a:ea typeface="Verdana" panose="020B0604030504040204" pitchFamily="34" charset="0"/>
              </a:rPr>
              <a:t>Propiedad </a:t>
            </a:r>
            <a:r>
              <a:rPr lang="es-MX" sz="1600" b="1" dirty="0" err="1">
                <a:solidFill>
                  <a:srgbClr val="00B0F0"/>
                </a:solidFill>
                <a:latin typeface="Verdana" panose="020B0604030504040204" pitchFamily="34" charset="0"/>
                <a:ea typeface="Verdana" panose="020B0604030504040204" pitchFamily="34" charset="0"/>
              </a:rPr>
              <a:t>align-items</a:t>
            </a:r>
            <a:r>
              <a:rPr lang="es-MX" sz="1600" b="1" dirty="0">
                <a:solidFill>
                  <a:srgbClr val="00B0F0"/>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También puedes usar las funciones de los elementos </a:t>
            </a:r>
            <a:r>
              <a:rPr lang="es-MX" sz="1600" dirty="0" err="1">
                <a:solidFill>
                  <a:schemeClr val="bg1"/>
                </a:solidFill>
                <a:latin typeface="Verdana" panose="020B0604030504040204" pitchFamily="34" charset="0"/>
                <a:ea typeface="Verdana" panose="020B0604030504040204" pitchFamily="34" charset="0"/>
              </a:rPr>
              <a:t>flexbox</a:t>
            </a:r>
            <a:r>
              <a:rPr lang="es-MX" sz="1600" dirty="0">
                <a:solidFill>
                  <a:schemeClr val="bg1"/>
                </a:solidFill>
                <a:latin typeface="Verdana" panose="020B0604030504040204" pitchFamily="34" charset="0"/>
                <a:ea typeface="Verdana" panose="020B0604030504040204" pitchFamily="34" charset="0"/>
              </a:rPr>
              <a:t> para alinear elementos flexibles sobre el eje principal o transversal. </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ctr">
              <a:lnSpc>
                <a:spcPct val="150000"/>
              </a:lnSpc>
            </a:pPr>
            <a:r>
              <a:rPr lang="es-MX" sz="1600" b="1" dirty="0">
                <a:solidFill>
                  <a:schemeClr val="bg1"/>
                </a:solidFill>
                <a:latin typeface="Verdana" panose="020B0604030504040204" pitchFamily="34" charset="0"/>
                <a:ea typeface="Verdana" panose="020B0604030504040204" pitchFamily="34" charset="0"/>
              </a:rPr>
              <a:t>Ejemplo </a:t>
            </a:r>
            <a:r>
              <a:rPr lang="es-MX" sz="1600" b="1" dirty="0" err="1">
                <a:solidFill>
                  <a:schemeClr val="bg1"/>
                </a:solidFill>
                <a:latin typeface="Verdana" panose="020B0604030504040204" pitchFamily="34" charset="0"/>
                <a:ea typeface="Verdana" panose="020B0604030504040204" pitchFamily="34" charset="0"/>
              </a:rPr>
              <a:t>flexbox</a:t>
            </a:r>
            <a:r>
              <a:rPr lang="es-MX" sz="1600" b="1" dirty="0">
                <a:solidFill>
                  <a:schemeClr val="bg1"/>
                </a:solidFill>
                <a:latin typeface="Verdana" panose="020B0604030504040204" pitchFamily="34" charset="0"/>
                <a:ea typeface="Verdana" panose="020B0604030504040204" pitchFamily="34" charset="0"/>
              </a:rPr>
              <a:t>: </a:t>
            </a:r>
            <a:r>
              <a:rPr lang="es-MX" sz="1600" b="1" dirty="0" err="1">
                <a:solidFill>
                  <a:schemeClr val="bg1"/>
                </a:solidFill>
                <a:latin typeface="Verdana" panose="020B0604030504040204" pitchFamily="34" charset="0"/>
                <a:ea typeface="Verdana" panose="020B0604030504040204" pitchFamily="34" charset="0"/>
              </a:rPr>
              <a:t>Aling</a:t>
            </a:r>
            <a:r>
              <a:rPr lang="es-MX" sz="1600" b="1" dirty="0">
                <a:solidFill>
                  <a:schemeClr val="bg1"/>
                </a:solidFill>
                <a:latin typeface="Verdana" panose="020B0604030504040204" pitchFamily="34" charset="0"/>
                <a:ea typeface="Verdana" panose="020B0604030504040204" pitchFamily="34" charset="0"/>
              </a:rPr>
              <a:t>-ítems</a:t>
            </a:r>
          </a:p>
          <a:p>
            <a:pPr algn="ctr">
              <a:lnSpc>
                <a:spcPct val="150000"/>
              </a:lnSpc>
            </a:pPr>
            <a:endParaRPr lang="es-MX" sz="1600" b="1"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Este ejemplo se encuentra en la carpeta: </a:t>
            </a:r>
            <a:r>
              <a:rPr lang="es-MX" sz="1600" b="1" dirty="0">
                <a:solidFill>
                  <a:srgbClr val="FFFF00"/>
                </a:solidFill>
                <a:latin typeface="Verdana" panose="020B0604030504040204" pitchFamily="34" charset="0"/>
                <a:ea typeface="Verdana" panose="020B0604030504040204" pitchFamily="34" charset="0"/>
              </a:rPr>
              <a:t>ejemplo 03</a:t>
            </a:r>
            <a:r>
              <a:rPr lang="es-MX" sz="1600" b="1" dirty="0">
                <a:solidFill>
                  <a:schemeClr val="bg1"/>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1 solo archivo HTML</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En este momento puedes ver una barra de menú horizontal, con algunos botones pegados en línea a la esquina superior izquierda.</a:t>
            </a:r>
          </a:p>
        </p:txBody>
      </p:sp>
      <p:pic>
        <p:nvPicPr>
          <p:cNvPr id="2" name="Imagen 1"/>
          <p:cNvPicPr>
            <a:picLocks noChangeAspect="1"/>
          </p:cNvPicPr>
          <p:nvPr/>
        </p:nvPicPr>
        <p:blipFill>
          <a:blip r:embed="rId4"/>
          <a:stretch>
            <a:fillRect/>
          </a:stretch>
        </p:blipFill>
        <p:spPr>
          <a:xfrm>
            <a:off x="1944395" y="5127307"/>
            <a:ext cx="7954767" cy="1032193"/>
          </a:xfrm>
          <a:prstGeom prst="rect">
            <a:avLst/>
          </a:prstGeom>
        </p:spPr>
        <p:style>
          <a:lnRef idx="0">
            <a:schemeClr val="accent3"/>
          </a:lnRef>
          <a:fillRef idx="3">
            <a:schemeClr val="accent3"/>
          </a:fillRef>
          <a:effectRef idx="3">
            <a:schemeClr val="accent3"/>
          </a:effectRef>
          <a:fontRef idx="minor">
            <a:schemeClr val="lt1"/>
          </a:fontRef>
        </p:style>
      </p:pic>
    </p:spTree>
    <p:extLst>
      <p:ext uri="{BB962C8B-B14F-4D97-AF65-F5344CB8AC3E}">
        <p14:creationId xmlns:p14="http://schemas.microsoft.com/office/powerpoint/2010/main" val="3437673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oogle Shape;230;p8">
            <a:extLst>
              <a:ext uri="{FF2B5EF4-FFF2-40B4-BE49-F238E27FC236}">
                <a16:creationId xmlns:a16="http://schemas.microsoft.com/office/drawing/2014/main" id="{4ADE9AAC-86DD-4E0F-BA24-0A91E0D22794}"/>
              </a:ext>
            </a:extLst>
          </p:cNvPr>
          <p:cNvGrpSpPr/>
          <p:nvPr/>
        </p:nvGrpSpPr>
        <p:grpSpPr>
          <a:xfrm>
            <a:off x="-1480" y="-2"/>
            <a:ext cx="12192000" cy="6858002"/>
            <a:chOff x="0" y="317351"/>
            <a:chExt cx="12192000" cy="6858002"/>
          </a:xfrm>
        </p:grpSpPr>
        <p:pic>
          <p:nvPicPr>
            <p:cNvPr id="7" name="Google Shape;231;p8">
              <a:extLst>
                <a:ext uri="{FF2B5EF4-FFF2-40B4-BE49-F238E27FC236}">
                  <a16:creationId xmlns:a16="http://schemas.microsoft.com/office/drawing/2014/main" id="{547302FD-69BB-45AB-818B-186B8F74C76B}"/>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8" name="Google Shape;232;p8">
              <a:extLst>
                <a:ext uri="{FF2B5EF4-FFF2-40B4-BE49-F238E27FC236}">
                  <a16:creationId xmlns:a16="http://schemas.microsoft.com/office/drawing/2014/main" id="{BB24CF20-EB90-40E0-A680-7607ADA3BD16}"/>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27109"/>
            <a:ext cx="5940664" cy="400110"/>
          </a:xfrm>
          <a:prstGeom prst="rect">
            <a:avLst/>
          </a:prstGeom>
          <a:noFill/>
        </p:spPr>
        <p:txBody>
          <a:bodyPr wrap="square" rtlCol="0">
            <a:spAutoFit/>
          </a:bodyPr>
          <a:lstStyle/>
          <a:p>
            <a:r>
              <a:rPr lang="es-MX" sz="2000" b="1" dirty="0">
                <a:solidFill>
                  <a:schemeClr val="bg1"/>
                </a:solidFill>
                <a:latin typeface="Verdana" panose="020B0604030504040204" pitchFamily="34" charset="0"/>
                <a:ea typeface="Verdana" panose="020B0604030504040204" pitchFamily="34" charset="0"/>
              </a:rPr>
              <a:t>Propiedades de los ítem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9" name="CuadroTexto 8"/>
          <p:cNvSpPr txBox="1"/>
          <p:nvPr/>
        </p:nvSpPr>
        <p:spPr>
          <a:xfrm>
            <a:off x="605937" y="1059919"/>
            <a:ext cx="10811362" cy="4293483"/>
          </a:xfrm>
          <a:prstGeom prst="rect">
            <a:avLst/>
          </a:prstGeom>
          <a:noFill/>
        </p:spPr>
        <p:txBody>
          <a:bodyPr wrap="square" rtlCol="0">
            <a:spAutoFit/>
          </a:bodyPr>
          <a:lstStyle/>
          <a:p>
            <a:pPr algn="ctr">
              <a:lnSpc>
                <a:spcPct val="150000"/>
              </a:lnSpc>
            </a:pPr>
            <a:r>
              <a:rPr lang="es-MX" sz="1600" b="1" dirty="0">
                <a:solidFill>
                  <a:schemeClr val="bg1"/>
                </a:solidFill>
                <a:latin typeface="Verdana" panose="020B0604030504040204" pitchFamily="34" charset="0"/>
                <a:ea typeface="Verdana" panose="020B0604030504040204" pitchFamily="34" charset="0"/>
              </a:rPr>
              <a:t>Ejemplo </a:t>
            </a:r>
            <a:r>
              <a:rPr lang="es-MX" sz="1600" b="1" dirty="0" err="1">
                <a:solidFill>
                  <a:schemeClr val="bg1"/>
                </a:solidFill>
                <a:latin typeface="Verdana" panose="020B0604030504040204" pitchFamily="34" charset="0"/>
                <a:ea typeface="Verdana" panose="020B0604030504040204" pitchFamily="34" charset="0"/>
              </a:rPr>
              <a:t>flexbox</a:t>
            </a:r>
            <a:r>
              <a:rPr lang="es-MX" sz="1600" b="1" dirty="0">
                <a:solidFill>
                  <a:schemeClr val="bg1"/>
                </a:solidFill>
                <a:latin typeface="Verdana" panose="020B0604030504040204" pitchFamily="34" charset="0"/>
                <a:ea typeface="Verdana" panose="020B0604030504040204" pitchFamily="34" charset="0"/>
              </a:rPr>
              <a:t>: </a:t>
            </a:r>
            <a:r>
              <a:rPr lang="es-MX" sz="1600" b="1" dirty="0" err="1">
                <a:solidFill>
                  <a:schemeClr val="bg1"/>
                </a:solidFill>
                <a:latin typeface="Verdana" panose="020B0604030504040204" pitchFamily="34" charset="0"/>
                <a:ea typeface="Verdana" panose="020B0604030504040204" pitchFamily="34" charset="0"/>
              </a:rPr>
              <a:t>Aling</a:t>
            </a:r>
            <a:r>
              <a:rPr lang="es-MX" sz="1600" b="1" dirty="0">
                <a:solidFill>
                  <a:schemeClr val="bg1"/>
                </a:solidFill>
                <a:latin typeface="Verdana" panose="020B0604030504040204" pitchFamily="34" charset="0"/>
                <a:ea typeface="Verdana" panose="020B0604030504040204" pitchFamily="34" charset="0"/>
              </a:rPr>
              <a:t>-ítems</a:t>
            </a:r>
          </a:p>
          <a:p>
            <a:pPr algn="ctr">
              <a:lnSpc>
                <a:spcPct val="150000"/>
              </a:lnSpc>
            </a:pPr>
            <a:endParaRPr lang="es-MX" sz="1600" b="1"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añade a la parte inferior del CSS del ejemplo lo siguiente:</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n-US" sz="1400" b="1" dirty="0">
                <a:solidFill>
                  <a:schemeClr val="bg1"/>
                </a:solidFill>
                <a:latin typeface="Verdana" panose="020B0604030504040204" pitchFamily="34" charset="0"/>
                <a:ea typeface="Verdana" panose="020B0604030504040204" pitchFamily="34" charset="0"/>
              </a:rPr>
              <a:t>div {</a:t>
            </a:r>
          </a:p>
          <a:p>
            <a:pPr algn="just">
              <a:lnSpc>
                <a:spcPct val="150000"/>
              </a:lnSpc>
            </a:pPr>
            <a:r>
              <a:rPr lang="en-US" sz="1400" b="1" dirty="0">
                <a:solidFill>
                  <a:schemeClr val="bg1"/>
                </a:solidFill>
                <a:latin typeface="Verdana" panose="020B0604030504040204" pitchFamily="34" charset="0"/>
                <a:ea typeface="Verdana" panose="020B0604030504040204" pitchFamily="34" charset="0"/>
              </a:rPr>
              <a:t>  display: flex;</a:t>
            </a:r>
          </a:p>
          <a:p>
            <a:pPr algn="just">
              <a:lnSpc>
                <a:spcPct val="150000"/>
              </a:lnSpc>
            </a:pPr>
            <a:r>
              <a:rPr lang="en-US" sz="1400" b="1" dirty="0">
                <a:solidFill>
                  <a:schemeClr val="bg1"/>
                </a:solidFill>
                <a:latin typeface="Verdana" panose="020B0604030504040204" pitchFamily="34" charset="0"/>
                <a:ea typeface="Verdana" panose="020B0604030504040204" pitchFamily="34" charset="0"/>
              </a:rPr>
              <a:t>  align-items: center;</a:t>
            </a:r>
          </a:p>
          <a:p>
            <a:pPr algn="just">
              <a:lnSpc>
                <a:spcPct val="150000"/>
              </a:lnSpc>
            </a:pPr>
            <a:r>
              <a:rPr lang="en-US" sz="1400" b="1" dirty="0">
                <a:solidFill>
                  <a:schemeClr val="bg1"/>
                </a:solidFill>
                <a:latin typeface="Verdana" panose="020B0604030504040204" pitchFamily="34" charset="0"/>
                <a:ea typeface="Verdana" panose="020B0604030504040204" pitchFamily="34" charset="0"/>
              </a:rPr>
              <a:t>  justify-content: space-around;</a:t>
            </a:r>
          </a:p>
          <a:p>
            <a:pPr algn="just">
              <a:lnSpc>
                <a:spcPct val="150000"/>
              </a:lnSpc>
            </a:pPr>
            <a:r>
              <a:rPr lang="en-US" sz="1400" b="1" dirty="0">
                <a:solidFill>
                  <a:schemeClr val="bg1"/>
                </a:solidFill>
                <a:latin typeface="Verdana" panose="020B0604030504040204" pitchFamily="34" charset="0"/>
                <a:ea typeface="Verdana" panose="020B0604030504040204" pitchFamily="34" charset="0"/>
              </a:rPr>
              <a:t>}</a:t>
            </a:r>
            <a:endParaRPr lang="es-MX" sz="1400" b="1" dirty="0">
              <a:solidFill>
                <a:schemeClr val="bg1"/>
              </a:solidFill>
              <a:latin typeface="Verdana" panose="020B0604030504040204" pitchFamily="34" charset="0"/>
              <a:ea typeface="Verdana" panose="020B0604030504040204" pitchFamily="34" charset="0"/>
            </a:endParaRP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Actualiza la página y observa que los botones ahora están convenientemente centrados, horizontal y verticalmente. Lo hemos hecho a partir de dos propiedades nuevas.</a:t>
            </a:r>
          </a:p>
        </p:txBody>
      </p:sp>
      <p:pic>
        <p:nvPicPr>
          <p:cNvPr id="4" name="Imagen 3"/>
          <p:cNvPicPr>
            <a:picLocks noChangeAspect="1"/>
          </p:cNvPicPr>
          <p:nvPr/>
        </p:nvPicPr>
        <p:blipFill>
          <a:blip r:embed="rId4"/>
          <a:stretch>
            <a:fillRect/>
          </a:stretch>
        </p:blipFill>
        <p:spPr>
          <a:xfrm>
            <a:off x="1803401" y="5486102"/>
            <a:ext cx="7759700" cy="933498"/>
          </a:xfrm>
          <a:prstGeom prst="rect">
            <a:avLst/>
          </a:prstGeom>
        </p:spPr>
      </p:pic>
    </p:spTree>
    <p:extLst>
      <p:ext uri="{BB962C8B-B14F-4D97-AF65-F5344CB8AC3E}">
        <p14:creationId xmlns:p14="http://schemas.microsoft.com/office/powerpoint/2010/main" val="30874885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oogle Shape;230;p8">
            <a:extLst>
              <a:ext uri="{FF2B5EF4-FFF2-40B4-BE49-F238E27FC236}">
                <a16:creationId xmlns:a16="http://schemas.microsoft.com/office/drawing/2014/main" id="{9ED47FD4-E666-4A73-979D-C27E3E9F1AF7}"/>
              </a:ext>
            </a:extLst>
          </p:cNvPr>
          <p:cNvGrpSpPr/>
          <p:nvPr/>
        </p:nvGrpSpPr>
        <p:grpSpPr>
          <a:xfrm>
            <a:off x="-1480" y="-2"/>
            <a:ext cx="12192000" cy="6858002"/>
            <a:chOff x="0" y="317351"/>
            <a:chExt cx="12192000" cy="6858002"/>
          </a:xfrm>
        </p:grpSpPr>
        <p:pic>
          <p:nvPicPr>
            <p:cNvPr id="9" name="Google Shape;231;p8">
              <a:extLst>
                <a:ext uri="{FF2B5EF4-FFF2-40B4-BE49-F238E27FC236}">
                  <a16:creationId xmlns:a16="http://schemas.microsoft.com/office/drawing/2014/main" id="{5F051EB3-7BCE-4B3F-8821-8FC51F792282}"/>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10" name="Google Shape;232;p8">
              <a:extLst>
                <a:ext uri="{FF2B5EF4-FFF2-40B4-BE49-F238E27FC236}">
                  <a16:creationId xmlns:a16="http://schemas.microsoft.com/office/drawing/2014/main" id="{EE565037-CF59-4918-A571-FE18FF3E93F3}"/>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01709"/>
            <a:ext cx="5940664" cy="400110"/>
          </a:xfrm>
          <a:prstGeom prst="rect">
            <a:avLst/>
          </a:prstGeom>
          <a:noFill/>
        </p:spPr>
        <p:txBody>
          <a:bodyPr wrap="square" rtlCol="0">
            <a:spAutoFit/>
          </a:bodyPr>
          <a:lstStyle/>
          <a:p>
            <a:pPr algn="ctr"/>
            <a:r>
              <a:rPr lang="es-MX" sz="2000" b="1" dirty="0">
                <a:solidFill>
                  <a:schemeClr val="bg1"/>
                </a:solidFill>
                <a:latin typeface="Verdana" panose="020B0604030504040204" pitchFamily="34" charset="0"/>
                <a:ea typeface="Verdana" panose="020B0604030504040204" pitchFamily="34" charset="0"/>
              </a:rPr>
              <a:t>Ejercicios con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6" name="CuadroTexto 5"/>
          <p:cNvSpPr txBox="1"/>
          <p:nvPr/>
        </p:nvSpPr>
        <p:spPr>
          <a:xfrm>
            <a:off x="3325205" y="901819"/>
            <a:ext cx="5940664" cy="400110"/>
          </a:xfrm>
          <a:prstGeom prst="rect">
            <a:avLst/>
          </a:prstGeom>
          <a:noFill/>
        </p:spPr>
        <p:txBody>
          <a:bodyPr wrap="square" rtlCol="0">
            <a:spAutoFit/>
          </a:bodyPr>
          <a:lstStyle/>
          <a:p>
            <a:pPr algn="ctr"/>
            <a:r>
              <a:rPr lang="es-MX" sz="2000" b="1" dirty="0">
                <a:solidFill>
                  <a:srgbClr val="FFFF00"/>
                </a:solidFill>
                <a:latin typeface="Verdana" panose="020B0604030504040204" pitchFamily="34" charset="0"/>
                <a:ea typeface="Verdana" panose="020B0604030504040204" pitchFamily="34" charset="0"/>
              </a:rPr>
              <a:t>Ejercicio 01</a:t>
            </a:r>
            <a:endParaRPr lang="es-CO" sz="2000" b="1" dirty="0">
              <a:solidFill>
                <a:srgbClr val="FFFF00"/>
              </a:solidFill>
              <a:latin typeface="Verdana" panose="020B0604030504040204" pitchFamily="34" charset="0"/>
              <a:ea typeface="Verdana" panose="020B0604030504040204" pitchFamily="34" charset="0"/>
            </a:endParaRPr>
          </a:p>
        </p:txBody>
      </p:sp>
      <p:pic>
        <p:nvPicPr>
          <p:cNvPr id="2" name="Imagen 1"/>
          <p:cNvPicPr>
            <a:picLocks noChangeAspect="1"/>
          </p:cNvPicPr>
          <p:nvPr/>
        </p:nvPicPr>
        <p:blipFill>
          <a:blip r:embed="rId4"/>
          <a:stretch>
            <a:fillRect/>
          </a:stretch>
        </p:blipFill>
        <p:spPr>
          <a:xfrm>
            <a:off x="6210300" y="1507622"/>
            <a:ext cx="5684837" cy="2456197"/>
          </a:xfrm>
          <a:prstGeom prst="rect">
            <a:avLst/>
          </a:prstGeom>
        </p:spPr>
      </p:pic>
      <p:pic>
        <p:nvPicPr>
          <p:cNvPr id="3" name="Imagen 2"/>
          <p:cNvPicPr>
            <a:picLocks noChangeAspect="1"/>
          </p:cNvPicPr>
          <p:nvPr/>
        </p:nvPicPr>
        <p:blipFill>
          <a:blip r:embed="rId5"/>
          <a:stretch>
            <a:fillRect/>
          </a:stretch>
        </p:blipFill>
        <p:spPr>
          <a:xfrm>
            <a:off x="457200" y="1507623"/>
            <a:ext cx="5219699" cy="2477416"/>
          </a:xfrm>
          <a:prstGeom prst="rect">
            <a:avLst/>
          </a:prstGeom>
        </p:spPr>
      </p:pic>
      <p:sp>
        <p:nvSpPr>
          <p:cNvPr id="7" name="Flecha derecha 6"/>
          <p:cNvSpPr/>
          <p:nvPr/>
        </p:nvSpPr>
        <p:spPr>
          <a:xfrm>
            <a:off x="5727699" y="2450031"/>
            <a:ext cx="431801" cy="990600"/>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7712962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oogle Shape;230;p8">
            <a:extLst>
              <a:ext uri="{FF2B5EF4-FFF2-40B4-BE49-F238E27FC236}">
                <a16:creationId xmlns:a16="http://schemas.microsoft.com/office/drawing/2014/main" id="{1E1EC380-C88C-4C64-B33D-355D3031166C}"/>
              </a:ext>
            </a:extLst>
          </p:cNvPr>
          <p:cNvGrpSpPr/>
          <p:nvPr/>
        </p:nvGrpSpPr>
        <p:grpSpPr>
          <a:xfrm>
            <a:off x="-1480" y="-2"/>
            <a:ext cx="12192000" cy="6858002"/>
            <a:chOff x="0" y="317351"/>
            <a:chExt cx="12192000" cy="6858002"/>
          </a:xfrm>
        </p:grpSpPr>
        <p:pic>
          <p:nvPicPr>
            <p:cNvPr id="9" name="Google Shape;231;p8">
              <a:extLst>
                <a:ext uri="{FF2B5EF4-FFF2-40B4-BE49-F238E27FC236}">
                  <a16:creationId xmlns:a16="http://schemas.microsoft.com/office/drawing/2014/main" id="{DC17E966-29E6-468D-AAE9-F53362A56F69}"/>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11" name="Google Shape;232;p8">
              <a:extLst>
                <a:ext uri="{FF2B5EF4-FFF2-40B4-BE49-F238E27FC236}">
                  <a16:creationId xmlns:a16="http://schemas.microsoft.com/office/drawing/2014/main" id="{50DB3225-9616-4A79-8E93-E7902E4BDC5B}"/>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01709"/>
            <a:ext cx="5940664" cy="400110"/>
          </a:xfrm>
          <a:prstGeom prst="rect">
            <a:avLst/>
          </a:prstGeom>
          <a:noFill/>
        </p:spPr>
        <p:txBody>
          <a:bodyPr wrap="square" rtlCol="0">
            <a:spAutoFit/>
          </a:bodyPr>
          <a:lstStyle/>
          <a:p>
            <a:pPr algn="ctr"/>
            <a:r>
              <a:rPr lang="es-MX" sz="2000" b="1" dirty="0">
                <a:solidFill>
                  <a:schemeClr val="bg1"/>
                </a:solidFill>
                <a:latin typeface="Verdana" panose="020B0604030504040204" pitchFamily="34" charset="0"/>
                <a:ea typeface="Verdana" panose="020B0604030504040204" pitchFamily="34" charset="0"/>
              </a:rPr>
              <a:t>Ejercicios con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6" name="CuadroTexto 5"/>
          <p:cNvSpPr txBox="1"/>
          <p:nvPr/>
        </p:nvSpPr>
        <p:spPr>
          <a:xfrm>
            <a:off x="3325205" y="901819"/>
            <a:ext cx="5940664" cy="400110"/>
          </a:xfrm>
          <a:prstGeom prst="rect">
            <a:avLst/>
          </a:prstGeom>
          <a:noFill/>
        </p:spPr>
        <p:txBody>
          <a:bodyPr wrap="square" rtlCol="0">
            <a:spAutoFit/>
          </a:bodyPr>
          <a:lstStyle/>
          <a:p>
            <a:pPr algn="ctr"/>
            <a:r>
              <a:rPr lang="es-MX" sz="2000" b="1" dirty="0">
                <a:solidFill>
                  <a:srgbClr val="FFFF00"/>
                </a:solidFill>
                <a:latin typeface="Verdana" panose="020B0604030504040204" pitchFamily="34" charset="0"/>
                <a:ea typeface="Verdana" panose="020B0604030504040204" pitchFamily="34" charset="0"/>
              </a:rPr>
              <a:t>Ejercicio 01</a:t>
            </a:r>
            <a:endParaRPr lang="es-CO" sz="2000" b="1" dirty="0">
              <a:solidFill>
                <a:srgbClr val="FFFF00"/>
              </a:solidFill>
              <a:latin typeface="Verdana" panose="020B0604030504040204" pitchFamily="34" charset="0"/>
              <a:ea typeface="Verdana" panose="020B0604030504040204" pitchFamily="34" charset="0"/>
            </a:endParaRPr>
          </a:p>
        </p:txBody>
      </p:sp>
      <p:pic>
        <p:nvPicPr>
          <p:cNvPr id="2" name="Imagen 1"/>
          <p:cNvPicPr>
            <a:picLocks noChangeAspect="1"/>
          </p:cNvPicPr>
          <p:nvPr/>
        </p:nvPicPr>
        <p:blipFill>
          <a:blip r:embed="rId4"/>
          <a:stretch>
            <a:fillRect/>
          </a:stretch>
        </p:blipFill>
        <p:spPr>
          <a:xfrm>
            <a:off x="6210300" y="1507622"/>
            <a:ext cx="5684837" cy="2456197"/>
          </a:xfrm>
          <a:prstGeom prst="rect">
            <a:avLst/>
          </a:prstGeom>
        </p:spPr>
      </p:pic>
      <p:pic>
        <p:nvPicPr>
          <p:cNvPr id="3" name="Imagen 2"/>
          <p:cNvPicPr>
            <a:picLocks noChangeAspect="1"/>
          </p:cNvPicPr>
          <p:nvPr/>
        </p:nvPicPr>
        <p:blipFill>
          <a:blip r:embed="rId5"/>
          <a:stretch>
            <a:fillRect/>
          </a:stretch>
        </p:blipFill>
        <p:spPr>
          <a:xfrm>
            <a:off x="457200" y="1507623"/>
            <a:ext cx="5219699" cy="2477416"/>
          </a:xfrm>
          <a:prstGeom prst="rect">
            <a:avLst/>
          </a:prstGeom>
        </p:spPr>
      </p:pic>
      <p:sp>
        <p:nvSpPr>
          <p:cNvPr id="7" name="Flecha derecha 6"/>
          <p:cNvSpPr/>
          <p:nvPr/>
        </p:nvSpPr>
        <p:spPr>
          <a:xfrm>
            <a:off x="5727699" y="2450031"/>
            <a:ext cx="431801" cy="990600"/>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 name="CuadroTexto 9"/>
          <p:cNvSpPr txBox="1"/>
          <p:nvPr/>
        </p:nvSpPr>
        <p:spPr>
          <a:xfrm>
            <a:off x="339238" y="4190733"/>
            <a:ext cx="11555899" cy="2308324"/>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Para comenzar, vamos a seleccionar qué elementos se van a presentar como cajas flexibles. Para ello, establecemos un valor especial de </a:t>
            </a:r>
            <a:r>
              <a:rPr lang="es-MX" sz="1600" dirty="0" err="1">
                <a:solidFill>
                  <a:schemeClr val="bg1"/>
                </a:solidFill>
                <a:latin typeface="Verdana" panose="020B0604030504040204" pitchFamily="34" charset="0"/>
                <a:ea typeface="Verdana" panose="020B0604030504040204" pitchFamily="34" charset="0"/>
              </a:rPr>
              <a:t>display</a:t>
            </a:r>
            <a:r>
              <a:rPr lang="es-MX" sz="1600" dirty="0">
                <a:solidFill>
                  <a:schemeClr val="bg1"/>
                </a:solidFill>
                <a:latin typeface="Verdana" panose="020B0604030504040204" pitchFamily="34" charset="0"/>
                <a:ea typeface="Verdana" panose="020B0604030504040204" pitchFamily="34" charset="0"/>
              </a:rPr>
              <a:t> en el elemento padre de los elementos que deseas editar. En este caso, queremos compaginar los elementos </a:t>
            </a:r>
            <a:r>
              <a:rPr lang="es-MX" sz="1600" b="1" dirty="0">
                <a:solidFill>
                  <a:schemeClr val="bg1"/>
                </a:solidFill>
                <a:latin typeface="Verdana" panose="020B0604030504040204" pitchFamily="34" charset="0"/>
                <a:ea typeface="Verdana" panose="020B0604030504040204" pitchFamily="34" charset="0"/>
              </a:rPr>
              <a:t>&lt;</a:t>
            </a:r>
            <a:r>
              <a:rPr lang="es-MX" sz="1600" b="1" dirty="0" err="1">
                <a:solidFill>
                  <a:schemeClr val="bg1"/>
                </a:solidFill>
                <a:latin typeface="Verdana" panose="020B0604030504040204" pitchFamily="34" charset="0"/>
                <a:ea typeface="Verdana" panose="020B0604030504040204" pitchFamily="34" charset="0"/>
              </a:rPr>
              <a:t>article</a:t>
            </a:r>
            <a:r>
              <a:rPr lang="es-MX" sz="1600" b="1" dirty="0">
                <a:solidFill>
                  <a:schemeClr val="bg1"/>
                </a:solidFill>
                <a:latin typeface="Verdana" panose="020B0604030504040204" pitchFamily="34" charset="0"/>
                <a:ea typeface="Verdana" panose="020B0604030504040204" pitchFamily="34" charset="0"/>
              </a:rPr>
              <a:t>&gt;</a:t>
            </a:r>
            <a:r>
              <a:rPr lang="es-MX" sz="1600" dirty="0">
                <a:solidFill>
                  <a:schemeClr val="bg1"/>
                </a:solidFill>
                <a:latin typeface="Verdana" panose="020B0604030504040204" pitchFamily="34" charset="0"/>
                <a:ea typeface="Verdana" panose="020B0604030504040204" pitchFamily="34" charset="0"/>
              </a:rPr>
              <a:t>, por lo que lo establecemos en </a:t>
            </a:r>
            <a:r>
              <a:rPr lang="es-MX" sz="1600" b="1" dirty="0">
                <a:solidFill>
                  <a:schemeClr val="bg1"/>
                </a:solidFill>
                <a:latin typeface="Verdana" panose="020B0604030504040204" pitchFamily="34" charset="0"/>
                <a:ea typeface="Verdana" panose="020B0604030504040204" pitchFamily="34" charset="0"/>
              </a:rPr>
              <a:t>&lt;</a:t>
            </a:r>
            <a:r>
              <a:rPr lang="es-MX" sz="1600" b="1" dirty="0" err="1">
                <a:solidFill>
                  <a:schemeClr val="bg1"/>
                </a:solidFill>
                <a:latin typeface="Verdana" panose="020B0604030504040204" pitchFamily="34" charset="0"/>
                <a:ea typeface="Verdana" panose="020B0604030504040204" pitchFamily="34" charset="0"/>
              </a:rPr>
              <a:t>section</a:t>
            </a:r>
            <a:r>
              <a:rPr lang="es-MX" sz="1600" b="1" dirty="0">
                <a:solidFill>
                  <a:schemeClr val="bg1"/>
                </a:solidFill>
                <a:latin typeface="Verdana" panose="020B0604030504040204" pitchFamily="34" charset="0"/>
                <a:ea typeface="Verdana" panose="020B0604030504040204" pitchFamily="34" charset="0"/>
              </a:rPr>
              <a:t>&gt; </a:t>
            </a:r>
            <a:r>
              <a:rPr lang="es-MX" sz="1600" dirty="0">
                <a:solidFill>
                  <a:schemeClr val="bg1"/>
                </a:solidFill>
                <a:latin typeface="Verdana" panose="020B0604030504040204" pitchFamily="34" charset="0"/>
                <a:ea typeface="Verdana" panose="020B0604030504040204" pitchFamily="34" charset="0"/>
              </a:rPr>
              <a:t>(que se convierte en un contenedor flexible):</a:t>
            </a:r>
          </a:p>
          <a:p>
            <a:pPr algn="just">
              <a:lnSpc>
                <a:spcPct val="150000"/>
              </a:lnSpc>
            </a:pPr>
            <a:r>
              <a:rPr lang="es-MX" sz="1600" dirty="0" err="1">
                <a:solidFill>
                  <a:schemeClr val="bg1"/>
                </a:solidFill>
                <a:latin typeface="Verdana" panose="020B0604030504040204" pitchFamily="34" charset="0"/>
                <a:ea typeface="Verdana" panose="020B0604030504040204" pitchFamily="34" charset="0"/>
              </a:rPr>
              <a:t>section</a:t>
            </a:r>
            <a:r>
              <a:rPr lang="es-MX" sz="1600" dirty="0">
                <a:solidFill>
                  <a:schemeClr val="bg1"/>
                </a:solidFill>
                <a:latin typeface="Verdana" panose="020B0604030504040204" pitchFamily="34" charset="0"/>
                <a:ea typeface="Verdana" panose="020B0604030504040204" pitchFamily="34" charset="0"/>
              </a:rPr>
              <a:t> { </a:t>
            </a:r>
          </a:p>
          <a:p>
            <a:pPr algn="just">
              <a:lnSpc>
                <a:spcPct val="150000"/>
              </a:lnSpc>
            </a:pPr>
            <a:r>
              <a:rPr lang="es-MX" sz="1600" dirty="0" err="1">
                <a:solidFill>
                  <a:schemeClr val="bg1"/>
                </a:solidFill>
                <a:latin typeface="Verdana" panose="020B0604030504040204" pitchFamily="34" charset="0"/>
                <a:ea typeface="Verdana" panose="020B0604030504040204" pitchFamily="34" charset="0"/>
              </a:rPr>
              <a:t>display</a:t>
            </a:r>
            <a:r>
              <a:rPr lang="es-MX" sz="1600" dirty="0">
                <a:solidFill>
                  <a:schemeClr val="bg1"/>
                </a:solidFill>
                <a:latin typeface="Verdana" panose="020B0604030504040204" pitchFamily="34" charset="0"/>
                <a:ea typeface="Verdana" panose="020B0604030504040204" pitchFamily="34" charset="0"/>
              </a:rPr>
              <a:t>: </a:t>
            </a:r>
            <a:r>
              <a:rPr lang="es-MX" sz="1600" dirty="0" err="1">
                <a:solidFill>
                  <a:schemeClr val="bg1"/>
                </a:solidFill>
                <a:latin typeface="Verdana" panose="020B0604030504040204" pitchFamily="34" charset="0"/>
                <a:ea typeface="Verdana" panose="020B0604030504040204" pitchFamily="34" charset="0"/>
              </a:rPr>
              <a:t>flex</a:t>
            </a:r>
            <a:r>
              <a:rPr lang="es-MX" sz="1600" dirty="0">
                <a:solidFill>
                  <a:schemeClr val="bg1"/>
                </a:solidFill>
                <a:latin typeface="Verdana" panose="020B0604030504040204" pitchFamily="34" charset="0"/>
                <a:ea typeface="Verdana" panose="020B0604030504040204" pitchFamily="34" charset="0"/>
              </a:rPr>
              <a:t>;}</a:t>
            </a:r>
          </a:p>
        </p:txBody>
      </p:sp>
    </p:spTree>
    <p:extLst>
      <p:ext uri="{BB962C8B-B14F-4D97-AF65-F5344CB8AC3E}">
        <p14:creationId xmlns:p14="http://schemas.microsoft.com/office/powerpoint/2010/main" val="17768120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oogle Shape;230;p8">
            <a:extLst>
              <a:ext uri="{FF2B5EF4-FFF2-40B4-BE49-F238E27FC236}">
                <a16:creationId xmlns:a16="http://schemas.microsoft.com/office/drawing/2014/main" id="{3FCCBF9F-BA31-4A91-86F8-18C1E9546925}"/>
              </a:ext>
            </a:extLst>
          </p:cNvPr>
          <p:cNvGrpSpPr/>
          <p:nvPr/>
        </p:nvGrpSpPr>
        <p:grpSpPr>
          <a:xfrm>
            <a:off x="-1480" y="-2"/>
            <a:ext cx="12192000" cy="6858002"/>
            <a:chOff x="0" y="317351"/>
            <a:chExt cx="12192000" cy="6858002"/>
          </a:xfrm>
        </p:grpSpPr>
        <p:pic>
          <p:nvPicPr>
            <p:cNvPr id="10" name="Google Shape;231;p8">
              <a:extLst>
                <a:ext uri="{FF2B5EF4-FFF2-40B4-BE49-F238E27FC236}">
                  <a16:creationId xmlns:a16="http://schemas.microsoft.com/office/drawing/2014/main" id="{1B4B91EA-FC1F-47A2-83DA-544043DA49BE}"/>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11" name="Google Shape;232;p8">
              <a:extLst>
                <a:ext uri="{FF2B5EF4-FFF2-40B4-BE49-F238E27FC236}">
                  <a16:creationId xmlns:a16="http://schemas.microsoft.com/office/drawing/2014/main" id="{9EBFC3B4-B7CC-4480-BEF4-ADF17F361040}"/>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01709"/>
            <a:ext cx="5940664" cy="400110"/>
          </a:xfrm>
          <a:prstGeom prst="rect">
            <a:avLst/>
          </a:prstGeom>
          <a:noFill/>
        </p:spPr>
        <p:txBody>
          <a:bodyPr wrap="square" rtlCol="0">
            <a:spAutoFit/>
          </a:bodyPr>
          <a:lstStyle/>
          <a:p>
            <a:pPr algn="ctr"/>
            <a:r>
              <a:rPr lang="es-MX" sz="2000" b="1" dirty="0">
                <a:solidFill>
                  <a:schemeClr val="bg1"/>
                </a:solidFill>
                <a:latin typeface="Verdana" panose="020B0604030504040204" pitchFamily="34" charset="0"/>
                <a:ea typeface="Verdana" panose="020B0604030504040204" pitchFamily="34" charset="0"/>
              </a:rPr>
              <a:t>Ejercicios con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6" name="CuadroTexto 5"/>
          <p:cNvSpPr txBox="1"/>
          <p:nvPr/>
        </p:nvSpPr>
        <p:spPr>
          <a:xfrm>
            <a:off x="3325205" y="901819"/>
            <a:ext cx="5940664" cy="400110"/>
          </a:xfrm>
          <a:prstGeom prst="rect">
            <a:avLst/>
          </a:prstGeom>
          <a:noFill/>
        </p:spPr>
        <p:txBody>
          <a:bodyPr wrap="square" rtlCol="0">
            <a:spAutoFit/>
          </a:bodyPr>
          <a:lstStyle/>
          <a:p>
            <a:pPr algn="ctr"/>
            <a:r>
              <a:rPr lang="es-MX" sz="2000" b="1" dirty="0">
                <a:solidFill>
                  <a:srgbClr val="FFFF00"/>
                </a:solidFill>
                <a:latin typeface="Verdana" panose="020B0604030504040204" pitchFamily="34" charset="0"/>
                <a:ea typeface="Verdana" panose="020B0604030504040204" pitchFamily="34" charset="0"/>
              </a:rPr>
              <a:t>Ejercicio 02</a:t>
            </a:r>
            <a:endParaRPr lang="es-CO" sz="2000" b="1" dirty="0">
              <a:solidFill>
                <a:srgbClr val="FFFF00"/>
              </a:solidFill>
              <a:latin typeface="Verdana" panose="020B0604030504040204" pitchFamily="34" charset="0"/>
              <a:ea typeface="Verdana" panose="020B0604030504040204" pitchFamily="34" charset="0"/>
            </a:endParaRPr>
          </a:p>
        </p:txBody>
      </p:sp>
      <p:sp>
        <p:nvSpPr>
          <p:cNvPr id="7" name="Flecha derecha 6"/>
          <p:cNvSpPr/>
          <p:nvPr/>
        </p:nvSpPr>
        <p:spPr>
          <a:xfrm>
            <a:off x="5883906" y="3224731"/>
            <a:ext cx="431801" cy="990600"/>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4" name="Imagen 3"/>
          <p:cNvPicPr>
            <a:picLocks noChangeAspect="1"/>
          </p:cNvPicPr>
          <p:nvPr/>
        </p:nvPicPr>
        <p:blipFill>
          <a:blip r:embed="rId4"/>
          <a:stretch>
            <a:fillRect/>
          </a:stretch>
        </p:blipFill>
        <p:spPr>
          <a:xfrm>
            <a:off x="341288" y="1813075"/>
            <a:ext cx="5390955" cy="4270226"/>
          </a:xfrm>
          <a:prstGeom prst="rect">
            <a:avLst/>
          </a:prstGeom>
        </p:spPr>
      </p:pic>
      <p:pic>
        <p:nvPicPr>
          <p:cNvPr id="8" name="Imagen 7"/>
          <p:cNvPicPr>
            <a:picLocks noChangeAspect="1"/>
          </p:cNvPicPr>
          <p:nvPr/>
        </p:nvPicPr>
        <p:blipFill>
          <a:blip r:embed="rId5"/>
          <a:stretch>
            <a:fillRect/>
          </a:stretch>
        </p:blipFill>
        <p:spPr>
          <a:xfrm>
            <a:off x="6467370" y="1813074"/>
            <a:ext cx="5405663" cy="4270227"/>
          </a:xfrm>
          <a:prstGeom prst="rect">
            <a:avLst/>
          </a:prstGeom>
        </p:spPr>
      </p:pic>
    </p:spTree>
    <p:extLst>
      <p:ext uri="{BB962C8B-B14F-4D97-AF65-F5344CB8AC3E}">
        <p14:creationId xmlns:p14="http://schemas.microsoft.com/office/powerpoint/2010/main" val="33797448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230;p8">
            <a:extLst>
              <a:ext uri="{FF2B5EF4-FFF2-40B4-BE49-F238E27FC236}">
                <a16:creationId xmlns:a16="http://schemas.microsoft.com/office/drawing/2014/main" id="{3A6C1E67-306A-40FD-BE96-CB6BACD8A97A}"/>
              </a:ext>
            </a:extLst>
          </p:cNvPr>
          <p:cNvGrpSpPr/>
          <p:nvPr/>
        </p:nvGrpSpPr>
        <p:grpSpPr>
          <a:xfrm>
            <a:off x="-1480" y="-2"/>
            <a:ext cx="12192000" cy="6858002"/>
            <a:chOff x="0" y="317351"/>
            <a:chExt cx="12192000" cy="6858002"/>
          </a:xfrm>
        </p:grpSpPr>
        <p:pic>
          <p:nvPicPr>
            <p:cNvPr id="6" name="Google Shape;231;p8">
              <a:extLst>
                <a:ext uri="{FF2B5EF4-FFF2-40B4-BE49-F238E27FC236}">
                  <a16:creationId xmlns:a16="http://schemas.microsoft.com/office/drawing/2014/main" id="{26793CE8-EF91-4C11-B3A8-562F4F294C99}"/>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7" name="Google Shape;232;p8">
              <a:extLst>
                <a:ext uri="{FF2B5EF4-FFF2-40B4-BE49-F238E27FC236}">
                  <a16:creationId xmlns:a16="http://schemas.microsoft.com/office/drawing/2014/main" id="{02749D25-09EF-4E3F-B7B4-44AD067516D0}"/>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5" name="CuadroTexto 4"/>
          <p:cNvSpPr txBox="1"/>
          <p:nvPr/>
        </p:nvSpPr>
        <p:spPr>
          <a:xfrm>
            <a:off x="3325205" y="501709"/>
            <a:ext cx="5940664" cy="400110"/>
          </a:xfrm>
          <a:prstGeom prst="rect">
            <a:avLst/>
          </a:prstGeom>
          <a:noFill/>
        </p:spPr>
        <p:txBody>
          <a:bodyPr wrap="square" rtlCol="0">
            <a:spAutoFit/>
          </a:bodyPr>
          <a:lstStyle/>
          <a:p>
            <a:pPr algn="ctr"/>
            <a:r>
              <a:rPr lang="es-MX" sz="2000" b="1" dirty="0">
                <a:solidFill>
                  <a:schemeClr val="bg1"/>
                </a:solidFill>
                <a:latin typeface="Verdana" panose="020B0604030504040204" pitchFamily="34" charset="0"/>
                <a:ea typeface="Verdana" panose="020B0604030504040204" pitchFamily="34" charset="0"/>
              </a:rPr>
              <a:t>Ejercicios con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10" name="CuadroTexto 9"/>
          <p:cNvSpPr txBox="1"/>
          <p:nvPr/>
        </p:nvSpPr>
        <p:spPr>
          <a:xfrm>
            <a:off x="339238" y="1485633"/>
            <a:ext cx="11555899" cy="3046988"/>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Aquí vemos que los elementos hijo se salen de su contenedor. Una forma de solucionar esto es añadir la declaración siguiente a tu regla </a:t>
            </a:r>
            <a:r>
              <a:rPr lang="es-MX" sz="1600" b="1" dirty="0">
                <a:solidFill>
                  <a:schemeClr val="bg1"/>
                </a:solidFill>
                <a:latin typeface="Verdana" panose="020B0604030504040204" pitchFamily="34" charset="0"/>
                <a:ea typeface="Verdana" panose="020B0604030504040204" pitchFamily="34" charset="0"/>
              </a:rPr>
              <a:t>&lt;</a:t>
            </a:r>
            <a:r>
              <a:rPr lang="es-MX" sz="1600" b="1" dirty="0" err="1">
                <a:solidFill>
                  <a:schemeClr val="bg1"/>
                </a:solidFill>
                <a:latin typeface="Verdana" panose="020B0604030504040204" pitchFamily="34" charset="0"/>
                <a:ea typeface="Verdana" panose="020B0604030504040204" pitchFamily="34" charset="0"/>
              </a:rPr>
              <a:t>section</a:t>
            </a:r>
            <a:r>
              <a:rPr lang="es-MX" sz="1600" b="1" dirty="0">
                <a:solidFill>
                  <a:schemeClr val="bg1"/>
                </a:solidFill>
                <a:latin typeface="Verdana" panose="020B0604030504040204" pitchFamily="34" charset="0"/>
                <a:ea typeface="Verdana" panose="020B0604030504040204" pitchFamily="34" charset="0"/>
              </a:rPr>
              <a:t>&gt;:</a:t>
            </a:r>
          </a:p>
          <a:p>
            <a:pPr algn="just">
              <a:lnSpc>
                <a:spcPct val="150000"/>
              </a:lnSpc>
            </a:pPr>
            <a:r>
              <a:rPr lang="es-MX" sz="1600" b="1" dirty="0" err="1">
                <a:solidFill>
                  <a:schemeClr val="bg1"/>
                </a:solidFill>
                <a:latin typeface="Verdana" panose="020B0604030504040204" pitchFamily="34" charset="0"/>
                <a:ea typeface="Verdana" panose="020B0604030504040204" pitchFamily="34" charset="0"/>
              </a:rPr>
              <a:t>flex-wrap</a:t>
            </a:r>
            <a:r>
              <a:rPr lang="es-MX" sz="1600" b="1" dirty="0">
                <a:solidFill>
                  <a:schemeClr val="bg1"/>
                </a:solidFill>
                <a:latin typeface="Verdana" panose="020B0604030504040204" pitchFamily="34" charset="0"/>
                <a:ea typeface="Verdana" panose="020B0604030504040204" pitchFamily="34" charset="0"/>
              </a:rPr>
              <a:t>: </a:t>
            </a:r>
            <a:r>
              <a:rPr lang="es-MX" sz="1600" b="1" dirty="0" err="1">
                <a:solidFill>
                  <a:schemeClr val="bg1"/>
                </a:solidFill>
                <a:latin typeface="Verdana" panose="020B0604030504040204" pitchFamily="34" charset="0"/>
                <a:ea typeface="Verdana" panose="020B0604030504040204" pitchFamily="34" charset="0"/>
              </a:rPr>
              <a:t>wrap</a:t>
            </a:r>
            <a:r>
              <a:rPr lang="es-MX" sz="1600" b="1" dirty="0">
                <a:solidFill>
                  <a:schemeClr val="bg1"/>
                </a:solidFill>
                <a:latin typeface="Verdana" panose="020B0604030504040204" pitchFamily="34" charset="0"/>
                <a:ea typeface="Verdana" panose="020B0604030504040204" pitchFamily="34" charset="0"/>
              </a:rPr>
              <a:t>;</a:t>
            </a:r>
          </a:p>
          <a:p>
            <a:pPr algn="just">
              <a:lnSpc>
                <a:spcPct val="150000"/>
              </a:lnSpc>
            </a:pPr>
            <a:endParaRPr lang="es-MX" sz="1600" b="1"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Añade también la declaración siguiente a tu regla </a:t>
            </a:r>
            <a:r>
              <a:rPr lang="es-MX" sz="1600" b="1" dirty="0">
                <a:solidFill>
                  <a:schemeClr val="bg1"/>
                </a:solidFill>
                <a:latin typeface="Verdana" panose="020B0604030504040204" pitchFamily="34" charset="0"/>
                <a:ea typeface="Verdana" panose="020B0604030504040204" pitchFamily="34" charset="0"/>
              </a:rPr>
              <a:t>&lt;</a:t>
            </a:r>
            <a:r>
              <a:rPr lang="es-MX" sz="1600" b="1" dirty="0" err="1">
                <a:solidFill>
                  <a:schemeClr val="bg1"/>
                </a:solidFill>
                <a:latin typeface="Verdana" panose="020B0604030504040204" pitchFamily="34" charset="0"/>
                <a:ea typeface="Verdana" panose="020B0604030504040204" pitchFamily="34" charset="0"/>
              </a:rPr>
              <a:t>article</a:t>
            </a:r>
            <a:r>
              <a:rPr lang="es-MX" sz="1600" b="1" dirty="0">
                <a:solidFill>
                  <a:schemeClr val="bg1"/>
                </a:solidFill>
                <a:latin typeface="Verdana" panose="020B0604030504040204" pitchFamily="34" charset="0"/>
                <a:ea typeface="Verdana" panose="020B0604030504040204" pitchFamily="34" charset="0"/>
              </a:rPr>
              <a:t>&gt;:</a:t>
            </a:r>
          </a:p>
          <a:p>
            <a:pPr algn="just">
              <a:lnSpc>
                <a:spcPct val="150000"/>
              </a:lnSpc>
            </a:pPr>
            <a:r>
              <a:rPr lang="es-MX" sz="1600" b="1" dirty="0" err="1">
                <a:solidFill>
                  <a:schemeClr val="bg1"/>
                </a:solidFill>
                <a:latin typeface="Verdana" panose="020B0604030504040204" pitchFamily="34" charset="0"/>
                <a:ea typeface="Verdana" panose="020B0604030504040204" pitchFamily="34" charset="0"/>
              </a:rPr>
              <a:t>flex</a:t>
            </a:r>
            <a:r>
              <a:rPr lang="es-MX" sz="1600" b="1" dirty="0">
                <a:solidFill>
                  <a:schemeClr val="bg1"/>
                </a:solidFill>
                <a:latin typeface="Verdana" panose="020B0604030504040204" pitchFamily="34" charset="0"/>
                <a:ea typeface="Verdana" panose="020B0604030504040204" pitchFamily="34" charset="0"/>
              </a:rPr>
              <a:t>: 200px;</a:t>
            </a:r>
          </a:p>
          <a:p>
            <a:pPr algn="just">
              <a:lnSpc>
                <a:spcPct val="150000"/>
              </a:lnSpc>
            </a:pPr>
            <a:endParaRPr lang="es-MX" sz="1600" b="1"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Pruébalo; observa que al haberlo incluido el aspecto de la compaginación resulta mucho más agradable.</a:t>
            </a:r>
          </a:p>
        </p:txBody>
      </p:sp>
    </p:spTree>
    <p:extLst>
      <p:ext uri="{BB962C8B-B14F-4D97-AF65-F5344CB8AC3E}">
        <p14:creationId xmlns:p14="http://schemas.microsoft.com/office/powerpoint/2010/main" val="9840586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grpSp>
        <p:nvGrpSpPr>
          <p:cNvPr id="323" name="Google Shape;323;p13"/>
          <p:cNvGrpSpPr/>
          <p:nvPr/>
        </p:nvGrpSpPr>
        <p:grpSpPr>
          <a:xfrm>
            <a:off x="0" y="-1"/>
            <a:ext cx="12192000" cy="6858002"/>
            <a:chOff x="0" y="317351"/>
            <a:chExt cx="12192000" cy="6858002"/>
          </a:xfrm>
        </p:grpSpPr>
        <p:pic>
          <p:nvPicPr>
            <p:cNvPr id="324" name="Google Shape;324;p13"/>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325" name="Google Shape;325;p13"/>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326" name="Google Shape;326;p13"/>
          <p:cNvPicPr preferRelativeResize="0"/>
          <p:nvPr/>
        </p:nvPicPr>
        <p:blipFill rotWithShape="1">
          <a:blip r:embed="rId5">
            <a:alphaModFix/>
          </a:blip>
          <a:srcRect/>
          <a:stretch/>
        </p:blipFill>
        <p:spPr>
          <a:xfrm>
            <a:off x="2340554" y="1970769"/>
            <a:ext cx="7510889" cy="2916462"/>
          </a:xfrm>
          <a:prstGeom prst="rect">
            <a:avLst/>
          </a:prstGeom>
          <a:noFill/>
          <a:ln>
            <a:noFill/>
          </a:ln>
        </p:spPr>
      </p:pic>
      <p:pic>
        <p:nvPicPr>
          <p:cNvPr id="327" name="Google Shape;327;p13"/>
          <p:cNvPicPr preferRelativeResize="0"/>
          <p:nvPr/>
        </p:nvPicPr>
        <p:blipFill rotWithShape="1">
          <a:blip r:embed="rId6">
            <a:alphaModFix/>
          </a:blip>
          <a:srcRect/>
          <a:stretch/>
        </p:blipFill>
        <p:spPr>
          <a:xfrm>
            <a:off x="4592280" y="324169"/>
            <a:ext cx="3007439" cy="1441064"/>
          </a:xfrm>
          <a:prstGeom prst="rect">
            <a:avLst/>
          </a:prstGeom>
          <a:noFill/>
          <a:ln>
            <a:noFill/>
          </a:ln>
        </p:spPr>
      </p:pic>
      <p:pic>
        <p:nvPicPr>
          <p:cNvPr id="328" name="Google Shape;328;p13"/>
          <p:cNvPicPr preferRelativeResize="0"/>
          <p:nvPr/>
        </p:nvPicPr>
        <p:blipFill rotWithShape="1">
          <a:blip r:embed="rId7">
            <a:alphaModFix/>
          </a:blip>
          <a:srcRect/>
          <a:stretch/>
        </p:blipFill>
        <p:spPr>
          <a:xfrm>
            <a:off x="9712776" y="5933677"/>
            <a:ext cx="2164967" cy="669682"/>
          </a:xfrm>
          <a:prstGeom prst="rect">
            <a:avLst/>
          </a:prstGeom>
          <a:noFill/>
          <a:ln>
            <a:noFill/>
          </a:ln>
        </p:spPr>
      </p:pic>
      <p:grpSp>
        <p:nvGrpSpPr>
          <p:cNvPr id="329" name="Google Shape;329;p13"/>
          <p:cNvGrpSpPr/>
          <p:nvPr/>
        </p:nvGrpSpPr>
        <p:grpSpPr>
          <a:xfrm>
            <a:off x="626477" y="254641"/>
            <a:ext cx="11251266" cy="983288"/>
            <a:chOff x="626477" y="254641"/>
            <a:chExt cx="11251266" cy="983288"/>
          </a:xfrm>
        </p:grpSpPr>
        <p:pic>
          <p:nvPicPr>
            <p:cNvPr id="330" name="Google Shape;330;p13"/>
            <p:cNvPicPr preferRelativeResize="0"/>
            <p:nvPr/>
          </p:nvPicPr>
          <p:blipFill rotWithShape="1">
            <a:blip r:embed="rId8">
              <a:alphaModFix/>
            </a:blip>
            <a:srcRect/>
            <a:stretch/>
          </p:blipFill>
          <p:spPr>
            <a:xfrm>
              <a:off x="10059722" y="254641"/>
              <a:ext cx="1818021" cy="983288"/>
            </a:xfrm>
            <a:prstGeom prst="rect">
              <a:avLst/>
            </a:prstGeom>
            <a:noFill/>
            <a:ln>
              <a:noFill/>
            </a:ln>
          </p:spPr>
        </p:pic>
        <p:pic>
          <p:nvPicPr>
            <p:cNvPr id="331" name="Google Shape;331;p13"/>
            <p:cNvPicPr preferRelativeResize="0"/>
            <p:nvPr/>
          </p:nvPicPr>
          <p:blipFill rotWithShape="1">
            <a:blip r:embed="rId9">
              <a:alphaModFix/>
            </a:blip>
            <a:srcRect/>
            <a:stretch/>
          </p:blipFill>
          <p:spPr>
            <a:xfrm>
              <a:off x="626477" y="484081"/>
              <a:ext cx="1505800" cy="524408"/>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7" y="1359834"/>
            <a:ext cx="6269256" cy="635000"/>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12" name="CuadroTexto 11">
            <a:extLst>
              <a:ext uri="{FF2B5EF4-FFF2-40B4-BE49-F238E27FC236}">
                <a16:creationId xmlns:a16="http://schemas.microsoft.com/office/drawing/2014/main" id="{52A9C1AB-3AE1-40FD-816F-D8C348DAE452}"/>
              </a:ext>
            </a:extLst>
          </p:cNvPr>
          <p:cNvSpPr txBox="1"/>
          <p:nvPr/>
        </p:nvSpPr>
        <p:spPr>
          <a:xfrm>
            <a:off x="6426187" y="1450808"/>
            <a:ext cx="3410590" cy="400110"/>
          </a:xfrm>
          <a:prstGeom prst="rect">
            <a:avLst/>
          </a:prstGeom>
          <a:noFill/>
        </p:spPr>
        <p:txBody>
          <a:bodyPr wrap="square" rtlCol="0">
            <a:spAutoFit/>
          </a:bodyPr>
          <a:lstStyle/>
          <a:p>
            <a:r>
              <a:rPr lang="es-MX" sz="2000" b="1" dirty="0">
                <a:latin typeface="Verdana" panose="020B0604030504040204" pitchFamily="34" charset="0"/>
                <a:ea typeface="Verdana" panose="020B0604030504040204" pitchFamily="34" charset="0"/>
              </a:rPr>
              <a:t>Qué es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13" name="CuadroTexto 12">
            <a:extLst>
              <a:ext uri="{FF2B5EF4-FFF2-40B4-BE49-F238E27FC236}">
                <a16:creationId xmlns:a16="http://schemas.microsoft.com/office/drawing/2014/main" id="{AD90B395-7487-4E8B-B48C-3F51A157F18A}"/>
              </a:ext>
            </a:extLst>
          </p:cNvPr>
          <p:cNvSpPr txBox="1"/>
          <p:nvPr/>
        </p:nvSpPr>
        <p:spPr>
          <a:xfrm>
            <a:off x="6599188" y="2546921"/>
            <a:ext cx="5074482" cy="3366563"/>
          </a:xfrm>
          <a:prstGeom prst="rect">
            <a:avLst/>
          </a:prstGeom>
          <a:noFill/>
        </p:spPr>
        <p:txBody>
          <a:bodyPr wrap="square" rtlCol="0">
            <a:spAutoFit/>
          </a:bodyPr>
          <a:lstStyle/>
          <a:p>
            <a:pPr algn="just">
              <a:lnSpc>
                <a:spcPct val="150000"/>
              </a:lnSpc>
            </a:pPr>
            <a:r>
              <a:rPr lang="es-MX" sz="1600" dirty="0" err="1">
                <a:latin typeface="Verdana" panose="020B0604030504040204" pitchFamily="34" charset="0"/>
                <a:ea typeface="Verdana" panose="020B0604030504040204" pitchFamily="34" charset="0"/>
              </a:rPr>
              <a:t>Flexbox</a:t>
            </a:r>
            <a:r>
              <a:rPr lang="es-MX" sz="1600" dirty="0">
                <a:latin typeface="Verdana" panose="020B0604030504040204" pitchFamily="34" charset="0"/>
                <a:ea typeface="Verdana" panose="020B0604030504040204" pitchFamily="34" charset="0"/>
              </a:rPr>
              <a:t> es una herramienta muy avanzada para poder crear </a:t>
            </a:r>
            <a:r>
              <a:rPr lang="es-MX" sz="1600" dirty="0" err="1">
                <a:latin typeface="Verdana" panose="020B0604030504040204" pitchFamily="34" charset="0"/>
                <a:ea typeface="Verdana" panose="020B0604030504040204" pitchFamily="34" charset="0"/>
              </a:rPr>
              <a:t>layouts</a:t>
            </a:r>
            <a:r>
              <a:rPr lang="es-MX" sz="1600" dirty="0">
                <a:latin typeface="Verdana" panose="020B0604030504040204" pitchFamily="34" charset="0"/>
                <a:ea typeface="Verdana" panose="020B0604030504040204" pitchFamily="34" charset="0"/>
              </a:rPr>
              <a:t> (maquetas, diseños o planos) de características necesarias en el día de hoy, donde es tan importante una estética y una gran adaptabilidad a distintos formatos de pantalla. </a:t>
            </a:r>
            <a:r>
              <a:rPr lang="es-MX" sz="1600" dirty="0" err="1">
                <a:latin typeface="Verdana" panose="020B0604030504040204" pitchFamily="34" charset="0"/>
                <a:ea typeface="Verdana" panose="020B0604030504040204" pitchFamily="34" charset="0"/>
              </a:rPr>
              <a:t>Flexbox</a:t>
            </a:r>
            <a:r>
              <a:rPr lang="es-MX" sz="1600" dirty="0">
                <a:latin typeface="Verdana" panose="020B0604030504040204" pitchFamily="34" charset="0"/>
                <a:ea typeface="Verdana" panose="020B0604030504040204" pitchFamily="34" charset="0"/>
              </a:rPr>
              <a:t> agrega un nuevo tipo de "</a:t>
            </a:r>
            <a:r>
              <a:rPr lang="es-MX" sz="1600" b="1" i="1" dirty="0" err="1">
                <a:latin typeface="Verdana" panose="020B0604030504040204" pitchFamily="34" charset="0"/>
                <a:ea typeface="Verdana" panose="020B0604030504040204" pitchFamily="34" charset="0"/>
              </a:rPr>
              <a:t>display</a:t>
            </a:r>
            <a:r>
              <a:rPr lang="es-MX" sz="1600" b="1" i="1" dirty="0">
                <a:latin typeface="Verdana" panose="020B0604030504040204" pitchFamily="34" charset="0"/>
                <a:ea typeface="Verdana" panose="020B0604030504040204" pitchFamily="34" charset="0"/>
              </a:rPr>
              <a:t> CSS</a:t>
            </a:r>
            <a:r>
              <a:rPr lang="es-MX" sz="1600" dirty="0">
                <a:latin typeface="Verdana" panose="020B0604030504040204" pitchFamily="34" charset="0"/>
                <a:ea typeface="Verdana" panose="020B0604030504040204" pitchFamily="34" charset="0"/>
              </a:rPr>
              <a:t>", con una completa gama de nuevas propiedades aplicables a ese tipo de </a:t>
            </a:r>
            <a:r>
              <a:rPr lang="es-MX" sz="1600" dirty="0" err="1">
                <a:latin typeface="Verdana" panose="020B0604030504040204" pitchFamily="34" charset="0"/>
                <a:ea typeface="Verdana" panose="020B0604030504040204" pitchFamily="34" charset="0"/>
              </a:rPr>
              <a:t>display</a:t>
            </a:r>
            <a:r>
              <a:rPr lang="es-MX" sz="1600" dirty="0">
                <a:latin typeface="Verdana" panose="020B0604030504040204" pitchFamily="34" charset="0"/>
                <a:ea typeface="Verdana" panose="020B0604030504040204" pitchFamily="34" charset="0"/>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grpSp>
        <p:nvGrpSpPr>
          <p:cNvPr id="105" name="Google Shape;105;p2"/>
          <p:cNvGrpSpPr/>
          <p:nvPr/>
        </p:nvGrpSpPr>
        <p:grpSpPr>
          <a:xfrm>
            <a:off x="0" y="0"/>
            <a:ext cx="12192000" cy="6858002"/>
            <a:chOff x="0" y="317351"/>
            <a:chExt cx="12192000" cy="6858002"/>
          </a:xfrm>
        </p:grpSpPr>
        <p:pic>
          <p:nvPicPr>
            <p:cNvPr id="106" name="Google Shape;106;p2"/>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107" name="Google Shape;107;p2"/>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108" name="Google Shape;108;p2"/>
          <p:cNvPicPr preferRelativeResize="0"/>
          <p:nvPr/>
        </p:nvPicPr>
        <p:blipFill rotWithShape="1">
          <a:blip r:embed="rId5">
            <a:alphaModFix/>
          </a:blip>
          <a:srcRect/>
          <a:stretch/>
        </p:blipFill>
        <p:spPr>
          <a:xfrm>
            <a:off x="4815518" y="165438"/>
            <a:ext cx="2339170" cy="1120852"/>
          </a:xfrm>
          <a:prstGeom prst="rect">
            <a:avLst/>
          </a:prstGeom>
          <a:noFill/>
          <a:ln>
            <a:noFill/>
          </a:ln>
        </p:spPr>
      </p:pic>
      <p:grpSp>
        <p:nvGrpSpPr>
          <p:cNvPr id="124" name="Google Shape;124;p2"/>
          <p:cNvGrpSpPr/>
          <p:nvPr/>
        </p:nvGrpSpPr>
        <p:grpSpPr>
          <a:xfrm>
            <a:off x="626477" y="254641"/>
            <a:ext cx="11251266" cy="983288"/>
            <a:chOff x="626477" y="254641"/>
            <a:chExt cx="11251266" cy="983288"/>
          </a:xfrm>
        </p:grpSpPr>
        <p:pic>
          <p:nvPicPr>
            <p:cNvPr id="125" name="Google Shape;125;p2"/>
            <p:cNvPicPr preferRelativeResize="0"/>
            <p:nvPr/>
          </p:nvPicPr>
          <p:blipFill rotWithShape="1">
            <a:blip r:embed="rId6">
              <a:alphaModFix/>
            </a:blip>
            <a:srcRect/>
            <a:stretch/>
          </p:blipFill>
          <p:spPr>
            <a:xfrm>
              <a:off x="10059722" y="254641"/>
              <a:ext cx="1818021" cy="983288"/>
            </a:xfrm>
            <a:prstGeom prst="rect">
              <a:avLst/>
            </a:prstGeom>
            <a:noFill/>
            <a:ln>
              <a:noFill/>
            </a:ln>
          </p:spPr>
        </p:pic>
        <p:pic>
          <p:nvPicPr>
            <p:cNvPr id="126" name="Google Shape;126;p2"/>
            <p:cNvPicPr preferRelativeResize="0"/>
            <p:nvPr/>
          </p:nvPicPr>
          <p:blipFill rotWithShape="1">
            <a:blip r:embed="rId7">
              <a:alphaModFix/>
            </a:blip>
            <a:srcRect/>
            <a:stretch/>
          </p:blipFill>
          <p:spPr>
            <a:xfrm>
              <a:off x="626477" y="484081"/>
              <a:ext cx="1505800" cy="524408"/>
            </a:xfrm>
            <a:prstGeom prst="rect">
              <a:avLst/>
            </a:prstGeom>
            <a:noFill/>
            <a:ln>
              <a:noFill/>
            </a:ln>
          </p:spPr>
        </p:pic>
      </p:grpSp>
      <p:sp>
        <p:nvSpPr>
          <p:cNvPr id="27" name="CuadroTexto 26">
            <a:extLst>
              <a:ext uri="{FF2B5EF4-FFF2-40B4-BE49-F238E27FC236}">
                <a16:creationId xmlns:a16="http://schemas.microsoft.com/office/drawing/2014/main" id="{6C26C79B-9D46-4379-AF80-6E9A5F9252E5}"/>
              </a:ext>
            </a:extLst>
          </p:cNvPr>
          <p:cNvSpPr txBox="1"/>
          <p:nvPr/>
        </p:nvSpPr>
        <p:spPr>
          <a:xfrm>
            <a:off x="1154380" y="1540673"/>
            <a:ext cx="10239862" cy="2957284"/>
          </a:xfrm>
          <a:prstGeom prst="rect">
            <a:avLst/>
          </a:prstGeom>
          <a:noFill/>
        </p:spPr>
        <p:txBody>
          <a:bodyPr wrap="square" rtlCol="0">
            <a:spAutoFit/>
          </a:bodyPr>
          <a:lstStyle/>
          <a:p>
            <a:pPr algn="just">
              <a:lnSpc>
                <a:spcPct val="150000"/>
              </a:lnSpc>
            </a:pPr>
            <a:r>
              <a:rPr lang="es-MX" dirty="0">
                <a:solidFill>
                  <a:schemeClr val="bg1"/>
                </a:solidFill>
                <a:latin typeface="Verdana" panose="020B0604030504040204" pitchFamily="34" charset="0"/>
                <a:ea typeface="Verdana" panose="020B0604030504040204" pitchFamily="34" charset="0"/>
              </a:rPr>
              <a:t>En </a:t>
            </a:r>
            <a:r>
              <a:rPr lang="es-MX" dirty="0" err="1">
                <a:solidFill>
                  <a:schemeClr val="bg1"/>
                </a:solidFill>
                <a:latin typeface="Verdana" panose="020B0604030504040204" pitchFamily="34" charset="0"/>
                <a:ea typeface="Verdana" panose="020B0604030504040204" pitchFamily="34" charset="0"/>
              </a:rPr>
              <a:t>Flexbox</a:t>
            </a:r>
            <a:r>
              <a:rPr lang="es-MX" dirty="0">
                <a:solidFill>
                  <a:schemeClr val="bg1"/>
                </a:solidFill>
                <a:latin typeface="Verdana" panose="020B0604030504040204" pitchFamily="34" charset="0"/>
                <a:ea typeface="Verdana" panose="020B0604030504040204" pitchFamily="34" charset="0"/>
              </a:rPr>
              <a:t> diferenciamos dos elementos principales: </a:t>
            </a:r>
            <a:r>
              <a:rPr lang="es-MX" b="1" dirty="0">
                <a:solidFill>
                  <a:schemeClr val="bg1"/>
                </a:solidFill>
                <a:latin typeface="Verdana" panose="020B0604030504040204" pitchFamily="34" charset="0"/>
                <a:ea typeface="Verdana" panose="020B0604030504040204" pitchFamily="34" charset="0"/>
              </a:rPr>
              <a:t>la caja contenedora </a:t>
            </a:r>
            <a:r>
              <a:rPr lang="es-MX" dirty="0">
                <a:solidFill>
                  <a:schemeClr val="bg1"/>
                </a:solidFill>
                <a:latin typeface="Verdana" panose="020B0604030504040204" pitchFamily="34" charset="0"/>
                <a:ea typeface="Verdana" panose="020B0604030504040204" pitchFamily="34" charset="0"/>
              </a:rPr>
              <a:t>y los </a:t>
            </a:r>
            <a:r>
              <a:rPr lang="es-MX" b="1" dirty="0">
                <a:solidFill>
                  <a:schemeClr val="bg1"/>
                </a:solidFill>
                <a:latin typeface="Verdana" panose="020B0604030504040204" pitchFamily="34" charset="0"/>
                <a:ea typeface="Verdana" panose="020B0604030504040204" pitchFamily="34" charset="0"/>
              </a:rPr>
              <a:t>elementos que situamos dentro</a:t>
            </a:r>
            <a:r>
              <a:rPr lang="es-MX" dirty="0">
                <a:solidFill>
                  <a:schemeClr val="bg1"/>
                </a:solidFill>
                <a:latin typeface="Verdana" panose="020B0604030504040204" pitchFamily="34" charset="0"/>
                <a:ea typeface="Verdana" panose="020B0604030504040204" pitchFamily="34" charset="0"/>
              </a:rPr>
              <a:t>. Al aplicar un </a:t>
            </a:r>
            <a:r>
              <a:rPr lang="es-MX" b="1" dirty="0" err="1">
                <a:solidFill>
                  <a:schemeClr val="bg1"/>
                </a:solidFill>
                <a:latin typeface="Verdana" panose="020B0604030504040204" pitchFamily="34" charset="0"/>
                <a:ea typeface="Verdana" panose="020B0604030504040204" pitchFamily="34" charset="0"/>
              </a:rPr>
              <a:t>display</a:t>
            </a:r>
            <a:r>
              <a:rPr lang="es-MX" b="1" dirty="0">
                <a:solidFill>
                  <a:schemeClr val="bg1"/>
                </a:solidFill>
                <a:latin typeface="Verdana" panose="020B0604030504040204" pitchFamily="34" charset="0"/>
                <a:ea typeface="Verdana" panose="020B0604030504040204" pitchFamily="34" charset="0"/>
              </a:rPr>
              <a:t> </a:t>
            </a:r>
            <a:r>
              <a:rPr lang="es-MX" b="1" dirty="0" err="1">
                <a:solidFill>
                  <a:schemeClr val="bg1"/>
                </a:solidFill>
                <a:latin typeface="Verdana" panose="020B0604030504040204" pitchFamily="34" charset="0"/>
                <a:ea typeface="Verdana" panose="020B0604030504040204" pitchFamily="34" charset="0"/>
              </a:rPr>
              <a:t>flex</a:t>
            </a:r>
            <a:r>
              <a:rPr lang="es-MX" b="1" dirty="0">
                <a:solidFill>
                  <a:schemeClr val="bg1"/>
                </a:solidFill>
                <a:latin typeface="Verdana" panose="020B0604030504040204" pitchFamily="34" charset="0"/>
                <a:ea typeface="Verdana" panose="020B0604030504040204" pitchFamily="34" charset="0"/>
              </a:rPr>
              <a:t> </a:t>
            </a:r>
            <a:r>
              <a:rPr lang="es-MX" dirty="0">
                <a:solidFill>
                  <a:schemeClr val="bg1"/>
                </a:solidFill>
                <a:latin typeface="Verdana" panose="020B0604030504040204" pitchFamily="34" charset="0"/>
                <a:ea typeface="Verdana" panose="020B0604030504040204" pitchFamily="34" charset="0"/>
              </a:rPr>
              <a:t>o </a:t>
            </a:r>
            <a:r>
              <a:rPr lang="es-MX" b="1" dirty="0" err="1">
                <a:solidFill>
                  <a:schemeClr val="bg1"/>
                </a:solidFill>
                <a:latin typeface="Verdana" panose="020B0604030504040204" pitchFamily="34" charset="0"/>
                <a:ea typeface="Verdana" panose="020B0604030504040204" pitchFamily="34" charset="0"/>
              </a:rPr>
              <a:t>display</a:t>
            </a:r>
            <a:r>
              <a:rPr lang="es-MX" b="1" dirty="0">
                <a:solidFill>
                  <a:schemeClr val="bg1"/>
                </a:solidFill>
                <a:latin typeface="Verdana" panose="020B0604030504040204" pitchFamily="34" charset="0"/>
                <a:ea typeface="Verdana" panose="020B0604030504040204" pitchFamily="34" charset="0"/>
              </a:rPr>
              <a:t> </a:t>
            </a:r>
            <a:r>
              <a:rPr lang="es-MX" b="1" dirty="0" err="1">
                <a:solidFill>
                  <a:schemeClr val="bg1"/>
                </a:solidFill>
                <a:latin typeface="Verdana" panose="020B0604030504040204" pitchFamily="34" charset="0"/>
                <a:ea typeface="Verdana" panose="020B0604030504040204" pitchFamily="34" charset="0"/>
              </a:rPr>
              <a:t>inline-flex</a:t>
            </a:r>
            <a:r>
              <a:rPr lang="es-MX" b="1" dirty="0">
                <a:solidFill>
                  <a:schemeClr val="bg1"/>
                </a:solidFill>
                <a:latin typeface="Verdana" panose="020B0604030504040204" pitchFamily="34" charset="0"/>
                <a:ea typeface="Verdana" panose="020B0604030504040204" pitchFamily="34" charset="0"/>
              </a:rPr>
              <a:t> </a:t>
            </a:r>
            <a:r>
              <a:rPr lang="es-MX" dirty="0">
                <a:solidFill>
                  <a:schemeClr val="bg1"/>
                </a:solidFill>
                <a:latin typeface="Verdana" panose="020B0604030504040204" pitchFamily="34" charset="0"/>
                <a:ea typeface="Verdana" panose="020B0604030504040204" pitchFamily="34" charset="0"/>
              </a:rPr>
              <a:t>hacemos que una caja se comporte mediante este nuevo estándar y eso produce que los elementos que tiene como contenido se puedan distribuir con las propiedades de este estándar de maquetación.</a:t>
            </a:r>
          </a:p>
          <a:p>
            <a:pPr algn="just">
              <a:lnSpc>
                <a:spcPct val="150000"/>
              </a:lnSpc>
            </a:pPr>
            <a:endParaRPr lang="es-MX" dirty="0">
              <a:solidFill>
                <a:schemeClr val="bg1"/>
              </a:solidFill>
              <a:latin typeface="Verdana" panose="020B0604030504040204" pitchFamily="34" charset="0"/>
              <a:ea typeface="Verdana" panose="020B0604030504040204" pitchFamily="34" charset="0"/>
            </a:endParaRPr>
          </a:p>
          <a:p>
            <a:pPr algn="just">
              <a:lnSpc>
                <a:spcPct val="150000"/>
              </a:lnSpc>
            </a:pPr>
            <a:r>
              <a:rPr lang="es-MX" dirty="0">
                <a:solidFill>
                  <a:schemeClr val="bg1"/>
                </a:solidFill>
                <a:latin typeface="Verdana" panose="020B0604030504040204" pitchFamily="34" charset="0"/>
                <a:ea typeface="Verdana" panose="020B0604030504040204" pitchFamily="34" charset="0"/>
              </a:rPr>
              <a:t>El contenedor va a poder modificar las dimensiones y el orden de los </a:t>
            </a:r>
            <a:r>
              <a:rPr lang="es-MX" dirty="0" err="1">
                <a:solidFill>
                  <a:schemeClr val="bg1"/>
                </a:solidFill>
                <a:latin typeface="Verdana" panose="020B0604030504040204" pitchFamily="34" charset="0"/>
                <a:ea typeface="Verdana" panose="020B0604030504040204" pitchFamily="34" charset="0"/>
              </a:rPr>
              <a:t>items</a:t>
            </a:r>
            <a:r>
              <a:rPr lang="es-MX" dirty="0">
                <a:solidFill>
                  <a:schemeClr val="bg1"/>
                </a:solidFill>
                <a:latin typeface="Verdana" panose="020B0604030504040204" pitchFamily="34" charset="0"/>
                <a:ea typeface="Verdana" panose="020B0604030504040204" pitchFamily="34" charset="0"/>
              </a:rPr>
              <a:t>, para acomodarlos de distintas maneras controladas por el desarrollador. Podremos repartir el espacio entre ellos de diversas formas, para distribuirlo a nuestro antojo, permitir que los </a:t>
            </a:r>
            <a:r>
              <a:rPr lang="es-MX" dirty="0" err="1">
                <a:solidFill>
                  <a:schemeClr val="bg1"/>
                </a:solidFill>
                <a:latin typeface="Verdana" panose="020B0604030504040204" pitchFamily="34" charset="0"/>
                <a:ea typeface="Verdana" panose="020B0604030504040204" pitchFamily="34" charset="0"/>
              </a:rPr>
              <a:t>items</a:t>
            </a:r>
            <a:r>
              <a:rPr lang="es-MX" dirty="0">
                <a:solidFill>
                  <a:schemeClr val="bg1"/>
                </a:solidFill>
                <a:latin typeface="Verdana" panose="020B0604030504040204" pitchFamily="34" charset="0"/>
                <a:ea typeface="Verdana" panose="020B0604030504040204" pitchFamily="34" charset="0"/>
              </a:rPr>
              <a:t> se estiren para ocupar todo el contenedor, o se encojan para que quepan en él sin desbordar, de colocarse distribuidos en filas o en columnas, etc.</a:t>
            </a:r>
            <a:endParaRPr lang="es-CO" dirty="0">
              <a:solidFill>
                <a:schemeClr val="bg1"/>
              </a:solidFill>
              <a:latin typeface="Verdana" panose="020B0604030504040204" pitchFamily="34" charset="0"/>
              <a:ea typeface="Verdana" panose="020B0604030504040204" pitchFamily="34" charset="0"/>
            </a:endParaRPr>
          </a:p>
        </p:txBody>
      </p:sp>
      <p:pic>
        <p:nvPicPr>
          <p:cNvPr id="29" name="Imagen 28">
            <a:extLst>
              <a:ext uri="{FF2B5EF4-FFF2-40B4-BE49-F238E27FC236}">
                <a16:creationId xmlns:a16="http://schemas.microsoft.com/office/drawing/2014/main" id="{32C98F2F-276E-4AE9-8D85-ABBAEDB87671}"/>
              </a:ext>
            </a:extLst>
          </p:cNvPr>
          <p:cNvPicPr>
            <a:picLocks noChangeAspect="1"/>
          </p:cNvPicPr>
          <p:nvPr/>
        </p:nvPicPr>
        <p:blipFill>
          <a:blip r:embed="rId8"/>
          <a:stretch>
            <a:fillRect/>
          </a:stretch>
        </p:blipFill>
        <p:spPr>
          <a:xfrm>
            <a:off x="1694602" y="4940055"/>
            <a:ext cx="3778018" cy="1568450"/>
          </a:xfrm>
          <a:prstGeom prst="rect">
            <a:avLst/>
          </a:prstGeom>
        </p:spPr>
      </p:pic>
      <p:pic>
        <p:nvPicPr>
          <p:cNvPr id="30" name="Imagen 29">
            <a:extLst>
              <a:ext uri="{FF2B5EF4-FFF2-40B4-BE49-F238E27FC236}">
                <a16:creationId xmlns:a16="http://schemas.microsoft.com/office/drawing/2014/main" id="{D207DF31-4EAB-4D1E-98A9-5455D01F7F0F}"/>
              </a:ext>
            </a:extLst>
          </p:cNvPr>
          <p:cNvPicPr>
            <a:picLocks noChangeAspect="1"/>
          </p:cNvPicPr>
          <p:nvPr/>
        </p:nvPicPr>
        <p:blipFill>
          <a:blip r:embed="rId9"/>
          <a:stretch>
            <a:fillRect/>
          </a:stretch>
        </p:blipFill>
        <p:spPr>
          <a:xfrm>
            <a:off x="6767724" y="4940055"/>
            <a:ext cx="3698572" cy="1568449"/>
          </a:xfrm>
          <a:prstGeom prst="rect">
            <a:avLst/>
          </a:prstGeom>
        </p:spPr>
      </p:pic>
    </p:spTree>
    <p:extLst>
      <p:ext uri="{BB962C8B-B14F-4D97-AF65-F5344CB8AC3E}">
        <p14:creationId xmlns:p14="http://schemas.microsoft.com/office/powerpoint/2010/main" val="3457962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7" y="1359834"/>
            <a:ext cx="6269256" cy="635000"/>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12" name="CuadroTexto 11">
            <a:extLst>
              <a:ext uri="{FF2B5EF4-FFF2-40B4-BE49-F238E27FC236}">
                <a16:creationId xmlns:a16="http://schemas.microsoft.com/office/drawing/2014/main" id="{52A9C1AB-3AE1-40FD-816F-D8C348DAE452}"/>
              </a:ext>
            </a:extLst>
          </p:cNvPr>
          <p:cNvSpPr txBox="1"/>
          <p:nvPr/>
        </p:nvSpPr>
        <p:spPr>
          <a:xfrm>
            <a:off x="6426187" y="1450808"/>
            <a:ext cx="3410590" cy="400110"/>
          </a:xfrm>
          <a:prstGeom prst="rect">
            <a:avLst/>
          </a:prstGeom>
          <a:noFill/>
        </p:spPr>
        <p:txBody>
          <a:bodyPr wrap="square" rtlCol="0">
            <a:spAutoFit/>
          </a:bodyPr>
          <a:lstStyle/>
          <a:p>
            <a:r>
              <a:rPr lang="es-MX" sz="2000" b="1" dirty="0">
                <a:latin typeface="Verdana" panose="020B0604030504040204" pitchFamily="34" charset="0"/>
                <a:ea typeface="Verdana" panose="020B0604030504040204" pitchFamily="34" charset="0"/>
              </a:rPr>
              <a:t>Conceptos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11" name="CuadroTexto 10">
            <a:extLst>
              <a:ext uri="{FF2B5EF4-FFF2-40B4-BE49-F238E27FC236}">
                <a16:creationId xmlns:a16="http://schemas.microsoft.com/office/drawing/2014/main" id="{97185566-D587-44FC-AACA-D805717A5221}"/>
              </a:ext>
            </a:extLst>
          </p:cNvPr>
          <p:cNvSpPr txBox="1"/>
          <p:nvPr/>
        </p:nvSpPr>
        <p:spPr>
          <a:xfrm>
            <a:off x="6614330" y="2497164"/>
            <a:ext cx="5337662" cy="3416320"/>
          </a:xfrm>
          <a:prstGeom prst="rect">
            <a:avLst/>
          </a:prstGeom>
          <a:noFill/>
        </p:spPr>
        <p:txBody>
          <a:bodyPr wrap="square" rtlCol="0">
            <a:spAutoFit/>
          </a:bodyPr>
          <a:lstStyle/>
          <a:p>
            <a:pPr algn="just">
              <a:lnSpc>
                <a:spcPct val="150000"/>
              </a:lnSpc>
            </a:pPr>
            <a:r>
              <a:rPr lang="es-MX" sz="1600" b="1" dirty="0">
                <a:solidFill>
                  <a:srgbClr val="0070C0"/>
                </a:solidFill>
                <a:latin typeface="Verdana" panose="020B0604030504040204" pitchFamily="34" charset="0"/>
                <a:ea typeface="Verdana" panose="020B0604030504040204" pitchFamily="34" charset="0"/>
              </a:rPr>
              <a:t>Contenedor e ítems:</a:t>
            </a:r>
          </a:p>
          <a:p>
            <a:pPr algn="just">
              <a:lnSpc>
                <a:spcPct val="150000"/>
              </a:lnSpc>
            </a:pPr>
            <a:r>
              <a:rPr lang="es-MX" sz="1600" dirty="0">
                <a:latin typeface="Verdana" panose="020B0604030504040204" pitchFamily="34" charset="0"/>
                <a:ea typeface="Verdana" panose="020B0604030504040204" pitchFamily="34" charset="0"/>
              </a:rPr>
              <a:t>Dos partes fundamentales. Una es el contenedor y otra los ítems que están dentro de él. Por ejemplo, en el contenedor principal podremos decir que los elementos los queremos en la horizontal, o en la vertical. Mientras que en un </a:t>
            </a:r>
            <a:r>
              <a:rPr lang="es-MX" sz="1600" dirty="0" err="1">
                <a:latin typeface="Verdana" panose="020B0604030504040204" pitchFamily="34" charset="0"/>
                <a:ea typeface="Verdana" panose="020B0604030504040204" pitchFamily="34" charset="0"/>
              </a:rPr>
              <a:t>item</a:t>
            </a:r>
            <a:r>
              <a:rPr lang="es-MX" sz="1600" dirty="0">
                <a:latin typeface="Verdana" panose="020B0604030504040204" pitchFamily="34" charset="0"/>
                <a:ea typeface="Verdana" panose="020B0604030504040204" pitchFamily="34" charset="0"/>
              </a:rPr>
              <a:t> interno podremos indicar cosas como el tamaño que deben ocupar en relación a otros o el orden en el que deben aparecer.</a:t>
            </a:r>
          </a:p>
        </p:txBody>
      </p:sp>
    </p:spTree>
    <p:extLst>
      <p:ext uri="{BB962C8B-B14F-4D97-AF65-F5344CB8AC3E}">
        <p14:creationId xmlns:p14="http://schemas.microsoft.com/office/powerpoint/2010/main" val="54161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7" y="1359834"/>
            <a:ext cx="6269256" cy="635000"/>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12" name="CuadroTexto 11">
            <a:extLst>
              <a:ext uri="{FF2B5EF4-FFF2-40B4-BE49-F238E27FC236}">
                <a16:creationId xmlns:a16="http://schemas.microsoft.com/office/drawing/2014/main" id="{52A9C1AB-3AE1-40FD-816F-D8C348DAE452}"/>
              </a:ext>
            </a:extLst>
          </p:cNvPr>
          <p:cNvSpPr txBox="1"/>
          <p:nvPr/>
        </p:nvSpPr>
        <p:spPr>
          <a:xfrm>
            <a:off x="6426187" y="1450808"/>
            <a:ext cx="3410590" cy="400110"/>
          </a:xfrm>
          <a:prstGeom prst="rect">
            <a:avLst/>
          </a:prstGeom>
          <a:noFill/>
        </p:spPr>
        <p:txBody>
          <a:bodyPr wrap="square" rtlCol="0">
            <a:spAutoFit/>
          </a:bodyPr>
          <a:lstStyle/>
          <a:p>
            <a:r>
              <a:rPr lang="es-MX" sz="2000" b="1" dirty="0">
                <a:latin typeface="Verdana" panose="020B0604030504040204" pitchFamily="34" charset="0"/>
                <a:ea typeface="Verdana" panose="020B0604030504040204" pitchFamily="34" charset="0"/>
              </a:rPr>
              <a:t>Conceptos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13" name="CuadroTexto 12">
            <a:extLst>
              <a:ext uri="{FF2B5EF4-FFF2-40B4-BE49-F238E27FC236}">
                <a16:creationId xmlns:a16="http://schemas.microsoft.com/office/drawing/2014/main" id="{2D5EFFAF-0DC0-4AA5-9D87-672298A2F6B2}"/>
              </a:ext>
            </a:extLst>
          </p:cNvPr>
          <p:cNvSpPr txBox="1"/>
          <p:nvPr/>
        </p:nvSpPr>
        <p:spPr>
          <a:xfrm>
            <a:off x="6490846" y="2625831"/>
            <a:ext cx="5337693" cy="3046988"/>
          </a:xfrm>
          <a:prstGeom prst="rect">
            <a:avLst/>
          </a:prstGeom>
          <a:noFill/>
        </p:spPr>
        <p:txBody>
          <a:bodyPr wrap="square" rtlCol="0">
            <a:spAutoFit/>
          </a:bodyPr>
          <a:lstStyle/>
          <a:p>
            <a:pPr algn="just">
              <a:lnSpc>
                <a:spcPct val="150000"/>
              </a:lnSpc>
            </a:pPr>
            <a:r>
              <a:rPr lang="es-MX" sz="1600" b="1" dirty="0">
                <a:solidFill>
                  <a:srgbClr val="0070C0"/>
                </a:solidFill>
                <a:latin typeface="Verdana" panose="020B0604030504040204" pitchFamily="34" charset="0"/>
                <a:ea typeface="Verdana" panose="020B0604030504040204" pitchFamily="34" charset="0"/>
              </a:rPr>
              <a:t>Los ejes en </a:t>
            </a:r>
            <a:r>
              <a:rPr lang="es-MX" sz="1600" b="1" dirty="0" err="1">
                <a:solidFill>
                  <a:srgbClr val="0070C0"/>
                </a:solidFill>
                <a:latin typeface="Verdana" panose="020B0604030504040204" pitchFamily="34" charset="0"/>
                <a:ea typeface="Verdana" panose="020B0604030504040204" pitchFamily="34" charset="0"/>
              </a:rPr>
              <a:t>Flexbox</a:t>
            </a:r>
            <a:r>
              <a:rPr lang="es-MX" sz="1600" b="1" dirty="0">
                <a:solidFill>
                  <a:srgbClr val="0070C0"/>
                </a:solidFill>
                <a:latin typeface="Verdana" panose="020B0604030504040204" pitchFamily="34" charset="0"/>
                <a:ea typeface="Verdana" panose="020B0604030504040204" pitchFamily="34" charset="0"/>
              </a:rPr>
              <a:t>:</a:t>
            </a:r>
          </a:p>
          <a:p>
            <a:pPr algn="just">
              <a:lnSpc>
                <a:spcPct val="150000"/>
              </a:lnSpc>
            </a:pPr>
            <a:r>
              <a:rPr lang="es-MX" sz="1600" dirty="0">
                <a:latin typeface="Verdana" panose="020B0604030504040204" pitchFamily="34" charset="0"/>
                <a:ea typeface="Verdana" panose="020B0604030504040204" pitchFamily="34" charset="0"/>
              </a:rPr>
              <a:t>El eje principal, por defecto, es el eje horizontal y el eje secundario que es el eje vertical. Implican el modo en el que los ítems se van a posicionar, si el eje principal es la horizontal, los ítems se pondrán uno al lado del otro. Si el eje principal fuera la vertical, los ítem se colocarían uno debajo (o arriba) del otro.</a:t>
            </a:r>
          </a:p>
        </p:txBody>
      </p:sp>
    </p:spTree>
    <p:extLst>
      <p:ext uri="{BB962C8B-B14F-4D97-AF65-F5344CB8AC3E}">
        <p14:creationId xmlns:p14="http://schemas.microsoft.com/office/powerpoint/2010/main" val="78784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7" y="1359834"/>
            <a:ext cx="6269256" cy="635000"/>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12" name="CuadroTexto 11">
            <a:extLst>
              <a:ext uri="{FF2B5EF4-FFF2-40B4-BE49-F238E27FC236}">
                <a16:creationId xmlns:a16="http://schemas.microsoft.com/office/drawing/2014/main" id="{52A9C1AB-3AE1-40FD-816F-D8C348DAE452}"/>
              </a:ext>
            </a:extLst>
          </p:cNvPr>
          <p:cNvSpPr txBox="1"/>
          <p:nvPr/>
        </p:nvSpPr>
        <p:spPr>
          <a:xfrm>
            <a:off x="6426187" y="1450808"/>
            <a:ext cx="3410590" cy="400110"/>
          </a:xfrm>
          <a:prstGeom prst="rect">
            <a:avLst/>
          </a:prstGeom>
          <a:noFill/>
        </p:spPr>
        <p:txBody>
          <a:bodyPr wrap="square" rtlCol="0">
            <a:spAutoFit/>
          </a:bodyPr>
          <a:lstStyle/>
          <a:p>
            <a:r>
              <a:rPr lang="es-MX" sz="2000" b="1" dirty="0">
                <a:latin typeface="Verdana" panose="020B0604030504040204" pitchFamily="34" charset="0"/>
                <a:ea typeface="Verdana" panose="020B0604030504040204" pitchFamily="34" charset="0"/>
              </a:rPr>
              <a:t>Conceptos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pic>
        <p:nvPicPr>
          <p:cNvPr id="11" name="Imagen 10">
            <a:extLst>
              <a:ext uri="{FF2B5EF4-FFF2-40B4-BE49-F238E27FC236}">
                <a16:creationId xmlns:a16="http://schemas.microsoft.com/office/drawing/2014/main" id="{4895D000-DEDA-431C-9A35-3F108CDE149F}"/>
              </a:ext>
            </a:extLst>
          </p:cNvPr>
          <p:cNvPicPr>
            <a:picLocks noChangeAspect="1"/>
          </p:cNvPicPr>
          <p:nvPr/>
        </p:nvPicPr>
        <p:blipFill>
          <a:blip r:embed="rId7"/>
          <a:stretch>
            <a:fillRect/>
          </a:stretch>
        </p:blipFill>
        <p:spPr>
          <a:xfrm>
            <a:off x="6753540" y="2890341"/>
            <a:ext cx="4956168" cy="1972826"/>
          </a:xfrm>
          <a:prstGeom prst="rect">
            <a:avLst/>
          </a:prstGeom>
        </p:spPr>
      </p:pic>
    </p:spTree>
    <p:extLst>
      <p:ext uri="{BB962C8B-B14F-4D97-AF65-F5344CB8AC3E}">
        <p14:creationId xmlns:p14="http://schemas.microsoft.com/office/powerpoint/2010/main" val="1876406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oogle Shape;230;p8">
            <a:extLst>
              <a:ext uri="{FF2B5EF4-FFF2-40B4-BE49-F238E27FC236}">
                <a16:creationId xmlns:a16="http://schemas.microsoft.com/office/drawing/2014/main" id="{BFD30CC2-C0FB-4E38-AD0B-D28A0B580AF8}"/>
              </a:ext>
            </a:extLst>
          </p:cNvPr>
          <p:cNvGrpSpPr/>
          <p:nvPr/>
        </p:nvGrpSpPr>
        <p:grpSpPr>
          <a:xfrm>
            <a:off x="-1480" y="-2"/>
            <a:ext cx="12192000" cy="6858002"/>
            <a:chOff x="0" y="317351"/>
            <a:chExt cx="12192000" cy="6858002"/>
          </a:xfrm>
        </p:grpSpPr>
        <p:pic>
          <p:nvPicPr>
            <p:cNvPr id="10" name="Google Shape;231;p8">
              <a:extLst>
                <a:ext uri="{FF2B5EF4-FFF2-40B4-BE49-F238E27FC236}">
                  <a16:creationId xmlns:a16="http://schemas.microsoft.com/office/drawing/2014/main" id="{011D538C-C78C-4B61-A617-0D5663B26734}"/>
                </a:ext>
              </a:extLst>
            </p:cNvPr>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11" name="Google Shape;232;p8">
              <a:extLst>
                <a:ext uri="{FF2B5EF4-FFF2-40B4-BE49-F238E27FC236}">
                  <a16:creationId xmlns:a16="http://schemas.microsoft.com/office/drawing/2014/main" id="{0671D2B3-1604-4045-A4F1-7530D4ECCBD2}"/>
                </a:ext>
              </a:extLst>
            </p:cNvPr>
            <p:cNvPicPr preferRelativeResize="0"/>
            <p:nvPr/>
          </p:nvPicPr>
          <p:blipFill rotWithShape="1">
            <a:blip r:embed="rId4">
              <a:alphaModFix/>
            </a:blip>
            <a:srcRect/>
            <a:stretch/>
          </p:blipFill>
          <p:spPr>
            <a:xfrm>
              <a:off x="0" y="317351"/>
              <a:ext cx="12192000" cy="6858002"/>
            </a:xfrm>
            <a:prstGeom prst="rect">
              <a:avLst/>
            </a:prstGeom>
            <a:noFill/>
            <a:ln>
              <a:noFill/>
            </a:ln>
          </p:spPr>
        </p:pic>
      </p:grpSp>
      <p:sp>
        <p:nvSpPr>
          <p:cNvPr id="6" name="CuadroTexto 5"/>
          <p:cNvSpPr txBox="1"/>
          <p:nvPr/>
        </p:nvSpPr>
        <p:spPr>
          <a:xfrm>
            <a:off x="3495436" y="438209"/>
            <a:ext cx="4956168" cy="400110"/>
          </a:xfrm>
          <a:prstGeom prst="rect">
            <a:avLst/>
          </a:prstGeom>
          <a:noFill/>
        </p:spPr>
        <p:txBody>
          <a:bodyPr wrap="square" rtlCol="0">
            <a:spAutoFit/>
          </a:bodyPr>
          <a:lstStyle/>
          <a:p>
            <a:pPr algn="ctr"/>
            <a:r>
              <a:rPr lang="es-MX" sz="2000" b="1" dirty="0">
                <a:solidFill>
                  <a:schemeClr val="bg1"/>
                </a:solidFill>
                <a:latin typeface="Verdana" panose="020B0604030504040204" pitchFamily="34" charset="0"/>
                <a:ea typeface="Verdana" panose="020B0604030504040204" pitchFamily="34" charset="0"/>
              </a:rPr>
              <a:t>Ejemplo de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7" name="CuadroTexto 6"/>
          <p:cNvSpPr txBox="1"/>
          <p:nvPr/>
        </p:nvSpPr>
        <p:spPr>
          <a:xfrm>
            <a:off x="504338" y="1036728"/>
            <a:ext cx="5439262" cy="3416320"/>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Este ejemplo se encuentra en la carpeta: </a:t>
            </a:r>
            <a:r>
              <a:rPr lang="es-MX" sz="1600" b="1" dirty="0">
                <a:solidFill>
                  <a:srgbClr val="FFFF00"/>
                </a:solidFill>
                <a:latin typeface="Verdana" panose="020B0604030504040204" pitchFamily="34" charset="0"/>
                <a:ea typeface="Verdana" panose="020B0604030504040204" pitchFamily="34" charset="0"/>
              </a:rPr>
              <a:t>ejemplo 01.</a:t>
            </a:r>
            <a:r>
              <a:rPr lang="es-MX" sz="1600" b="1" dirty="0">
                <a:solidFill>
                  <a:schemeClr val="bg1"/>
                </a:solidFill>
                <a:latin typeface="Verdana" panose="020B0604030504040204" pitchFamily="34" charset="0"/>
                <a:ea typeface="Verdana" panose="020B0604030504040204" pitchFamily="34" charset="0"/>
              </a:rPr>
              <a:t> </a:t>
            </a:r>
            <a:r>
              <a:rPr lang="es-MX" sz="1600" dirty="0">
                <a:solidFill>
                  <a:schemeClr val="bg1"/>
                </a:solidFill>
                <a:latin typeface="Verdana" panose="020B0604030504040204" pitchFamily="34" charset="0"/>
                <a:ea typeface="Verdana" panose="020B0604030504040204" pitchFamily="34" charset="0"/>
              </a:rPr>
              <a:t>Los pasos están como comentarios en </a:t>
            </a:r>
            <a:r>
              <a:rPr lang="es-MX" sz="1600" dirty="0" err="1">
                <a:solidFill>
                  <a:schemeClr val="bg1"/>
                </a:solidFill>
                <a:latin typeface="Verdana" panose="020B0604030504040204" pitchFamily="34" charset="0"/>
                <a:ea typeface="Verdana" panose="020B0604030504040204" pitchFamily="34" charset="0"/>
              </a:rPr>
              <a:t>css</a:t>
            </a:r>
            <a:r>
              <a:rPr lang="es-MX" sz="1600" dirty="0">
                <a:solidFill>
                  <a:schemeClr val="bg1"/>
                </a:solidFill>
                <a:latin typeface="Verdana" panose="020B0604030504040204" pitchFamily="34" charset="0"/>
                <a:ea typeface="Verdana" panose="020B0604030504040204" pitchFamily="34" charset="0"/>
              </a:rPr>
              <a:t>.</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Vamos a partir de un HTML sencillo y aplicaremos varios cambios con </a:t>
            </a:r>
            <a:r>
              <a:rPr lang="es-MX" sz="1600" dirty="0" err="1">
                <a:solidFill>
                  <a:schemeClr val="bg1"/>
                </a:solidFill>
                <a:latin typeface="Verdana" panose="020B0604030504040204" pitchFamily="34" charset="0"/>
                <a:ea typeface="Verdana" panose="020B0604030504040204" pitchFamily="34" charset="0"/>
              </a:rPr>
              <a:t>Flexbox</a:t>
            </a:r>
            <a:r>
              <a:rPr lang="es-MX" sz="1600" dirty="0">
                <a:solidFill>
                  <a:schemeClr val="bg1"/>
                </a:solidFill>
                <a:latin typeface="Verdana" panose="020B0604030504040204" pitchFamily="34" charset="0"/>
                <a:ea typeface="Verdana" panose="020B0604030504040204" pitchFamily="34" charset="0"/>
              </a:rPr>
              <a:t> para ver la transformación a la hora de representarse en la página. Tal cual están estos elementos, su representación en el navegador sería más o menos esta:</a:t>
            </a:r>
          </a:p>
        </p:txBody>
      </p:sp>
      <p:pic>
        <p:nvPicPr>
          <p:cNvPr id="3" name="Imagen 2"/>
          <p:cNvPicPr>
            <a:picLocks noChangeAspect="1"/>
          </p:cNvPicPr>
          <p:nvPr/>
        </p:nvPicPr>
        <p:blipFill>
          <a:blip r:embed="rId5"/>
          <a:stretch>
            <a:fillRect/>
          </a:stretch>
        </p:blipFill>
        <p:spPr>
          <a:xfrm>
            <a:off x="1365790" y="4626057"/>
            <a:ext cx="3491420" cy="1764188"/>
          </a:xfrm>
          <a:prstGeom prst="rect">
            <a:avLst/>
          </a:prstGeom>
        </p:spPr>
      </p:pic>
      <p:sp>
        <p:nvSpPr>
          <p:cNvPr id="8" name="CuadroTexto 7"/>
          <p:cNvSpPr txBox="1"/>
          <p:nvPr/>
        </p:nvSpPr>
        <p:spPr>
          <a:xfrm>
            <a:off x="6464300" y="1036728"/>
            <a:ext cx="5118100" cy="3785652"/>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Ahora vamos a empezar a aplicar algo de </a:t>
            </a:r>
            <a:r>
              <a:rPr lang="es-MX" sz="1600" dirty="0" err="1">
                <a:solidFill>
                  <a:schemeClr val="bg1"/>
                </a:solidFill>
                <a:latin typeface="Verdana" panose="020B0604030504040204" pitchFamily="34" charset="0"/>
                <a:ea typeface="Verdana" panose="020B0604030504040204" pitchFamily="34" charset="0"/>
              </a:rPr>
              <a:t>flexbox</a:t>
            </a:r>
            <a:r>
              <a:rPr lang="es-MX" sz="1600" dirty="0">
                <a:solidFill>
                  <a:schemeClr val="bg1"/>
                </a:solidFill>
                <a:latin typeface="Verdana" panose="020B0604030504040204" pitchFamily="34" charset="0"/>
                <a:ea typeface="Verdana" panose="020B0604030504040204" pitchFamily="34" charset="0"/>
              </a:rPr>
              <a:t>. Lo primero que tenemos que hacer es decirle al contenedor principal (el </a:t>
            </a:r>
            <a:r>
              <a:rPr lang="es-MX" sz="1600" b="1" dirty="0">
                <a:solidFill>
                  <a:schemeClr val="bg1"/>
                </a:solidFill>
                <a:latin typeface="Verdana" panose="020B0604030504040204" pitchFamily="34" charset="0"/>
                <a:ea typeface="Verdana" panose="020B0604030504040204" pitchFamily="34" charset="0"/>
              </a:rPr>
              <a:t>SECTION</a:t>
            </a:r>
            <a:r>
              <a:rPr lang="es-MX" sz="1600" dirty="0">
                <a:solidFill>
                  <a:schemeClr val="bg1"/>
                </a:solidFill>
                <a:latin typeface="Verdana" panose="020B0604030504040204" pitchFamily="34" charset="0"/>
                <a:ea typeface="Verdana" panose="020B0604030504040204" pitchFamily="34" charset="0"/>
              </a:rPr>
              <a:t>) que debe comportarse como un elemento "</a:t>
            </a:r>
            <a:r>
              <a:rPr lang="es-MX" sz="1600" dirty="0" err="1">
                <a:solidFill>
                  <a:schemeClr val="bg1"/>
                </a:solidFill>
                <a:latin typeface="Verdana" panose="020B0604030504040204" pitchFamily="34" charset="0"/>
                <a:ea typeface="Verdana" panose="020B0604030504040204" pitchFamily="34" charset="0"/>
              </a:rPr>
              <a:t>flex</a:t>
            </a:r>
            <a:r>
              <a:rPr lang="es-MX" sz="1600" dirty="0">
                <a:solidFill>
                  <a:schemeClr val="bg1"/>
                </a:solidFill>
                <a:latin typeface="Verdana" panose="020B0604030504040204" pitchFamily="34" charset="0"/>
                <a:ea typeface="Verdana" panose="020B0604030504040204" pitchFamily="34" charset="0"/>
              </a:rPr>
              <a:t>". Esto lo conseguimos con el atributo "</a:t>
            </a:r>
            <a:r>
              <a:rPr lang="es-MX" sz="1600" dirty="0" err="1">
                <a:solidFill>
                  <a:schemeClr val="bg1"/>
                </a:solidFill>
                <a:latin typeface="Verdana" panose="020B0604030504040204" pitchFamily="34" charset="0"/>
                <a:ea typeface="Verdana" panose="020B0604030504040204" pitchFamily="34" charset="0"/>
              </a:rPr>
              <a:t>display</a:t>
            </a:r>
            <a:r>
              <a:rPr lang="es-MX" sz="1600" dirty="0">
                <a:solidFill>
                  <a:schemeClr val="bg1"/>
                </a:solidFill>
                <a:latin typeface="Verdana" panose="020B0604030504040204" pitchFamily="34" charset="0"/>
                <a:ea typeface="Verdana" panose="020B0604030504040204" pitchFamily="34" charset="0"/>
              </a:rPr>
              <a:t>", aplicando el valor "</a:t>
            </a:r>
            <a:r>
              <a:rPr lang="es-MX" sz="1600" dirty="0" err="1">
                <a:solidFill>
                  <a:schemeClr val="bg1"/>
                </a:solidFill>
                <a:latin typeface="Verdana" panose="020B0604030504040204" pitchFamily="34" charset="0"/>
                <a:ea typeface="Verdana" panose="020B0604030504040204" pitchFamily="34" charset="0"/>
              </a:rPr>
              <a:t>flex</a:t>
            </a:r>
            <a:r>
              <a:rPr lang="es-MX" sz="1600" dirty="0">
                <a:solidFill>
                  <a:schemeClr val="bg1"/>
                </a:solidFill>
                <a:latin typeface="Verdana" panose="020B0604030504040204" pitchFamily="34" charset="0"/>
                <a:ea typeface="Verdana" panose="020B0604030504040204" pitchFamily="34" charset="0"/>
              </a:rPr>
              <a:t>".</a:t>
            </a:r>
          </a:p>
          <a:p>
            <a:pPr algn="just">
              <a:lnSpc>
                <a:spcPct val="150000"/>
              </a:lnSpc>
            </a:pPr>
            <a:endParaRPr lang="es-MX" sz="1600" dirty="0">
              <a:solidFill>
                <a:schemeClr val="bg1"/>
              </a:solidFill>
              <a:latin typeface="Verdana" panose="020B0604030504040204" pitchFamily="34" charset="0"/>
              <a:ea typeface="Verdana" panose="020B0604030504040204" pitchFamily="34" charset="0"/>
            </a:endParaRPr>
          </a:p>
          <a:p>
            <a:pPr algn="just">
              <a:lnSpc>
                <a:spcPct val="150000"/>
              </a:lnSpc>
            </a:pPr>
            <a:r>
              <a:rPr lang="es-MX" sz="1600" dirty="0" err="1">
                <a:solidFill>
                  <a:schemeClr val="bg1"/>
                </a:solidFill>
                <a:latin typeface="Verdana" panose="020B0604030504040204" pitchFamily="34" charset="0"/>
                <a:ea typeface="Verdana" panose="020B0604030504040204" pitchFamily="34" charset="0"/>
              </a:rPr>
              <a:t>section</a:t>
            </a:r>
            <a:r>
              <a:rPr lang="es-MX" sz="1600" dirty="0">
                <a:solidFill>
                  <a:schemeClr val="bg1"/>
                </a:solidFill>
                <a:latin typeface="Verdana" panose="020B0604030504040204" pitchFamily="34" charset="0"/>
                <a:ea typeface="Verdana" panose="020B0604030504040204" pitchFamily="34" charset="0"/>
              </a:rPr>
              <a:t> {</a:t>
            </a:r>
          </a:p>
          <a:p>
            <a:pPr algn="just">
              <a:lnSpc>
                <a:spcPct val="150000"/>
              </a:lnSpc>
            </a:pPr>
            <a:r>
              <a:rPr lang="es-MX" sz="1600" dirty="0" err="1">
                <a:solidFill>
                  <a:schemeClr val="bg1"/>
                </a:solidFill>
                <a:latin typeface="Verdana" panose="020B0604030504040204" pitchFamily="34" charset="0"/>
                <a:ea typeface="Verdana" panose="020B0604030504040204" pitchFamily="34" charset="0"/>
              </a:rPr>
              <a:t>display</a:t>
            </a:r>
            <a:r>
              <a:rPr lang="es-MX" sz="1600" dirty="0">
                <a:solidFill>
                  <a:schemeClr val="bg1"/>
                </a:solidFill>
                <a:latin typeface="Verdana" panose="020B0604030504040204" pitchFamily="34" charset="0"/>
                <a:ea typeface="Verdana" panose="020B0604030504040204" pitchFamily="34" charset="0"/>
              </a:rPr>
              <a:t>: </a:t>
            </a:r>
            <a:r>
              <a:rPr lang="es-MX" sz="1600" dirty="0" err="1">
                <a:solidFill>
                  <a:schemeClr val="bg1"/>
                </a:solidFill>
                <a:latin typeface="Verdana" panose="020B0604030504040204" pitchFamily="34" charset="0"/>
                <a:ea typeface="Verdana" panose="020B0604030504040204" pitchFamily="34" charset="0"/>
              </a:rPr>
              <a:t>flex</a:t>
            </a:r>
            <a:r>
              <a:rPr lang="es-MX" sz="1600" dirty="0">
                <a:solidFill>
                  <a:schemeClr val="bg1"/>
                </a:solidFill>
                <a:latin typeface="Verdana" panose="020B0604030504040204" pitchFamily="34" charset="0"/>
                <a:ea typeface="Verdana" panose="020B0604030504040204" pitchFamily="34" charset="0"/>
              </a:rPr>
              <a:t>;</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a:t>
            </a:r>
          </a:p>
        </p:txBody>
      </p:sp>
      <p:pic>
        <p:nvPicPr>
          <p:cNvPr id="4" name="Imagen 3"/>
          <p:cNvPicPr>
            <a:picLocks noChangeAspect="1"/>
          </p:cNvPicPr>
          <p:nvPr/>
        </p:nvPicPr>
        <p:blipFill>
          <a:blip r:embed="rId6"/>
          <a:stretch>
            <a:fillRect/>
          </a:stretch>
        </p:blipFill>
        <p:spPr>
          <a:xfrm>
            <a:off x="7876651" y="5354574"/>
            <a:ext cx="2539671" cy="952534"/>
          </a:xfrm>
          <a:prstGeom prst="rect">
            <a:avLst/>
          </a:prstGeom>
        </p:spPr>
      </p:pic>
    </p:spTree>
    <p:extLst>
      <p:ext uri="{BB962C8B-B14F-4D97-AF65-F5344CB8AC3E}">
        <p14:creationId xmlns:p14="http://schemas.microsoft.com/office/powerpoint/2010/main" val="1442196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oogle Shape;230;p8">
            <a:extLst>
              <a:ext uri="{FF2B5EF4-FFF2-40B4-BE49-F238E27FC236}">
                <a16:creationId xmlns:a16="http://schemas.microsoft.com/office/drawing/2014/main" id="{0362998F-E2F4-4259-B2F5-EDE562EA3478}"/>
              </a:ext>
            </a:extLst>
          </p:cNvPr>
          <p:cNvGrpSpPr/>
          <p:nvPr/>
        </p:nvGrpSpPr>
        <p:grpSpPr>
          <a:xfrm>
            <a:off x="-1480" y="-2"/>
            <a:ext cx="12192000" cy="6858002"/>
            <a:chOff x="0" y="317351"/>
            <a:chExt cx="12192000" cy="6858002"/>
          </a:xfrm>
        </p:grpSpPr>
        <p:pic>
          <p:nvPicPr>
            <p:cNvPr id="11" name="Google Shape;231;p8">
              <a:extLst>
                <a:ext uri="{FF2B5EF4-FFF2-40B4-BE49-F238E27FC236}">
                  <a16:creationId xmlns:a16="http://schemas.microsoft.com/office/drawing/2014/main" id="{8EE37B82-929B-442E-A9DE-8355DAC3DF16}"/>
                </a:ext>
              </a:extLst>
            </p:cNvPr>
            <p:cNvPicPr preferRelativeResize="0"/>
            <p:nvPr/>
          </p:nvPicPr>
          <p:blipFill rotWithShape="1">
            <a:blip r:embed="rId2">
              <a:alphaModFix/>
            </a:blip>
            <a:srcRect l="7812" r="7811" b="7535"/>
            <a:stretch/>
          </p:blipFill>
          <p:spPr>
            <a:xfrm>
              <a:off x="0" y="317351"/>
              <a:ext cx="12192000" cy="6858002"/>
            </a:xfrm>
            <a:prstGeom prst="rect">
              <a:avLst/>
            </a:prstGeom>
            <a:noFill/>
            <a:ln>
              <a:noFill/>
            </a:ln>
          </p:spPr>
        </p:pic>
        <p:pic>
          <p:nvPicPr>
            <p:cNvPr id="12" name="Google Shape;232;p8">
              <a:extLst>
                <a:ext uri="{FF2B5EF4-FFF2-40B4-BE49-F238E27FC236}">
                  <a16:creationId xmlns:a16="http://schemas.microsoft.com/office/drawing/2014/main" id="{A618C5D3-43DC-4412-8B33-D724EB38ABF8}"/>
                </a:ext>
              </a:extLst>
            </p:cNvPr>
            <p:cNvPicPr preferRelativeResize="0"/>
            <p:nvPr/>
          </p:nvPicPr>
          <p:blipFill rotWithShape="1">
            <a:blip r:embed="rId3">
              <a:alphaModFix/>
            </a:blip>
            <a:srcRect/>
            <a:stretch/>
          </p:blipFill>
          <p:spPr>
            <a:xfrm>
              <a:off x="0" y="317351"/>
              <a:ext cx="12192000" cy="6858002"/>
            </a:xfrm>
            <a:prstGeom prst="rect">
              <a:avLst/>
            </a:prstGeom>
            <a:noFill/>
            <a:ln>
              <a:noFill/>
            </a:ln>
          </p:spPr>
        </p:pic>
      </p:grpSp>
      <p:sp>
        <p:nvSpPr>
          <p:cNvPr id="6" name="CuadroTexto 5"/>
          <p:cNvSpPr txBox="1"/>
          <p:nvPr/>
        </p:nvSpPr>
        <p:spPr>
          <a:xfrm>
            <a:off x="3495436" y="463609"/>
            <a:ext cx="4956168" cy="400110"/>
          </a:xfrm>
          <a:prstGeom prst="rect">
            <a:avLst/>
          </a:prstGeom>
          <a:noFill/>
        </p:spPr>
        <p:txBody>
          <a:bodyPr wrap="square" rtlCol="0">
            <a:spAutoFit/>
          </a:bodyPr>
          <a:lstStyle/>
          <a:p>
            <a:pPr algn="ctr"/>
            <a:r>
              <a:rPr lang="es-MX" sz="2000" b="1" dirty="0">
                <a:solidFill>
                  <a:schemeClr val="bg1"/>
                </a:solidFill>
                <a:latin typeface="Verdana" panose="020B0604030504040204" pitchFamily="34" charset="0"/>
                <a:ea typeface="Verdana" panose="020B0604030504040204" pitchFamily="34" charset="0"/>
              </a:rPr>
              <a:t>Ejemplo de </a:t>
            </a:r>
            <a:r>
              <a:rPr lang="es-MX" sz="2000" b="1" dirty="0" err="1">
                <a:solidFill>
                  <a:srgbClr val="00B0F0"/>
                </a:solidFill>
                <a:latin typeface="Verdana" panose="020B0604030504040204" pitchFamily="34" charset="0"/>
                <a:ea typeface="Verdana" panose="020B0604030504040204" pitchFamily="34" charset="0"/>
              </a:rPr>
              <a:t>Flexbox</a:t>
            </a:r>
            <a:endParaRPr lang="es-CO" sz="2000" b="1" dirty="0">
              <a:solidFill>
                <a:srgbClr val="00B0F0"/>
              </a:solidFill>
              <a:latin typeface="Verdana" panose="020B0604030504040204" pitchFamily="34" charset="0"/>
              <a:ea typeface="Verdana" panose="020B0604030504040204" pitchFamily="34" charset="0"/>
            </a:endParaRPr>
          </a:p>
        </p:txBody>
      </p:sp>
      <p:sp>
        <p:nvSpPr>
          <p:cNvPr id="7" name="CuadroTexto 6"/>
          <p:cNvSpPr txBox="1"/>
          <p:nvPr/>
        </p:nvSpPr>
        <p:spPr>
          <a:xfrm>
            <a:off x="504338" y="1036728"/>
            <a:ext cx="5007462" cy="2258567"/>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Como no hemos indicado nada, el eje predeterminado es el horizontal y por ello es que aparecen uno al lado del otro. Pero podríamos indicar que se colocasen uno debajo del otro si agregamos el atributo</a:t>
            </a:r>
          </a:p>
          <a:p>
            <a:pPr algn="just">
              <a:lnSpc>
                <a:spcPct val="150000"/>
              </a:lnSpc>
            </a:pPr>
            <a:r>
              <a:rPr lang="es-MX" sz="1600" dirty="0">
                <a:solidFill>
                  <a:schemeClr val="bg1"/>
                </a:solidFill>
                <a:latin typeface="Verdana" panose="020B0604030504040204" pitchFamily="34" charset="0"/>
                <a:ea typeface="Verdana" panose="020B0604030504040204" pitchFamily="34" charset="0"/>
              </a:rPr>
              <a:t>"</a:t>
            </a:r>
            <a:r>
              <a:rPr lang="es-MX" sz="1600" b="1" i="1" dirty="0" err="1">
                <a:solidFill>
                  <a:schemeClr val="bg1"/>
                </a:solidFill>
                <a:latin typeface="Verdana" panose="020B0604030504040204" pitchFamily="34" charset="0"/>
                <a:ea typeface="Verdana" panose="020B0604030504040204" pitchFamily="34" charset="0"/>
              </a:rPr>
              <a:t>flex-direction</a:t>
            </a:r>
            <a:r>
              <a:rPr lang="es-MX" sz="1600" b="1" i="1" dirty="0">
                <a:solidFill>
                  <a:schemeClr val="bg1"/>
                </a:solidFill>
                <a:latin typeface="Verdana" panose="020B0604030504040204" pitchFamily="34" charset="0"/>
                <a:ea typeface="Verdana" panose="020B0604030504040204" pitchFamily="34" charset="0"/>
              </a:rPr>
              <a:t>: </a:t>
            </a:r>
            <a:r>
              <a:rPr lang="es-MX" sz="1600" b="1" i="1" dirty="0" err="1">
                <a:solidFill>
                  <a:schemeClr val="bg1"/>
                </a:solidFill>
                <a:latin typeface="Verdana" panose="020B0604030504040204" pitchFamily="34" charset="0"/>
                <a:ea typeface="Verdana" panose="020B0604030504040204" pitchFamily="34" charset="0"/>
              </a:rPr>
              <a:t>column</a:t>
            </a:r>
            <a:r>
              <a:rPr lang="es-MX" sz="1600" b="1" i="1" dirty="0">
                <a:solidFill>
                  <a:schemeClr val="bg1"/>
                </a:solidFill>
                <a:latin typeface="Verdana" panose="020B0604030504040204" pitchFamily="34" charset="0"/>
                <a:ea typeface="Verdana" panose="020B0604030504040204" pitchFamily="34" charset="0"/>
              </a:rPr>
              <a:t>;</a:t>
            </a:r>
            <a:r>
              <a:rPr lang="es-MX" sz="1600" dirty="0">
                <a:solidFill>
                  <a:schemeClr val="bg1"/>
                </a:solidFill>
                <a:latin typeface="Verdana" panose="020B0604030504040204" pitchFamily="34" charset="0"/>
                <a:ea typeface="Verdana" panose="020B0604030504040204" pitchFamily="34" charset="0"/>
              </a:rPr>
              <a:t>".</a:t>
            </a:r>
          </a:p>
        </p:txBody>
      </p:sp>
      <p:sp>
        <p:nvSpPr>
          <p:cNvPr id="8" name="CuadroTexto 7"/>
          <p:cNvSpPr txBox="1"/>
          <p:nvPr/>
        </p:nvSpPr>
        <p:spPr>
          <a:xfrm>
            <a:off x="6464300" y="1036728"/>
            <a:ext cx="5118100" cy="3046988"/>
          </a:xfrm>
          <a:prstGeom prst="rect">
            <a:avLst/>
          </a:prstGeom>
          <a:noFill/>
        </p:spPr>
        <p:txBody>
          <a:bodyPr wrap="square" rtlCol="0">
            <a:spAutoFit/>
          </a:bodyPr>
          <a:lstStyle/>
          <a:p>
            <a:pPr algn="just">
              <a:lnSpc>
                <a:spcPct val="150000"/>
              </a:lnSpc>
            </a:pPr>
            <a:r>
              <a:rPr lang="es-MX" sz="1600" dirty="0">
                <a:solidFill>
                  <a:schemeClr val="bg1"/>
                </a:solidFill>
                <a:latin typeface="Verdana" panose="020B0604030504040204" pitchFamily="34" charset="0"/>
                <a:ea typeface="Verdana" panose="020B0604030504040204" pitchFamily="34" charset="0"/>
              </a:rPr>
              <a:t>Vamos a hacer una pequeña alteración en nuestro código para conseguir que, estando dispuestos en el eje horizontal, los elementos tengan espacio entre ellos de modo que se distribuyan uniformemente en todo el contenedor.</a:t>
            </a:r>
          </a:p>
          <a:p>
            <a:pPr algn="just">
              <a:lnSpc>
                <a:spcPct val="150000"/>
              </a:lnSpc>
            </a:pPr>
            <a:r>
              <a:rPr lang="es-MX" sz="1600" b="1" i="1" dirty="0" err="1">
                <a:solidFill>
                  <a:schemeClr val="bg1"/>
                </a:solidFill>
                <a:latin typeface="Verdana" panose="020B0604030504040204" pitchFamily="34" charset="0"/>
                <a:ea typeface="Verdana" panose="020B0604030504040204" pitchFamily="34" charset="0"/>
              </a:rPr>
              <a:t>flex-direction</a:t>
            </a:r>
            <a:r>
              <a:rPr lang="es-MX" sz="1600" b="1" i="1" dirty="0">
                <a:solidFill>
                  <a:schemeClr val="bg1"/>
                </a:solidFill>
                <a:latin typeface="Verdana" panose="020B0604030504040204" pitchFamily="34" charset="0"/>
                <a:ea typeface="Verdana" panose="020B0604030504040204" pitchFamily="34" charset="0"/>
              </a:rPr>
              <a:t>: </a:t>
            </a:r>
            <a:r>
              <a:rPr lang="es-MX" sz="1600" b="1" i="1" dirty="0" err="1">
                <a:solidFill>
                  <a:schemeClr val="bg1"/>
                </a:solidFill>
                <a:latin typeface="Verdana" panose="020B0604030504040204" pitchFamily="34" charset="0"/>
                <a:ea typeface="Verdana" panose="020B0604030504040204" pitchFamily="34" charset="0"/>
              </a:rPr>
              <a:t>row</a:t>
            </a:r>
            <a:r>
              <a:rPr lang="es-MX" sz="1600" b="1" i="1" dirty="0">
                <a:solidFill>
                  <a:schemeClr val="bg1"/>
                </a:solidFill>
                <a:latin typeface="Verdana" panose="020B0604030504040204" pitchFamily="34" charset="0"/>
                <a:ea typeface="Verdana" panose="020B0604030504040204" pitchFamily="34" charset="0"/>
              </a:rPr>
              <a:t>;</a:t>
            </a:r>
          </a:p>
          <a:p>
            <a:pPr algn="just">
              <a:lnSpc>
                <a:spcPct val="150000"/>
              </a:lnSpc>
            </a:pPr>
            <a:r>
              <a:rPr lang="es-MX" sz="1600" b="1" i="1" dirty="0" err="1">
                <a:solidFill>
                  <a:schemeClr val="bg1"/>
                </a:solidFill>
                <a:latin typeface="Verdana" panose="020B0604030504040204" pitchFamily="34" charset="0"/>
                <a:ea typeface="Verdana" panose="020B0604030504040204" pitchFamily="34" charset="0"/>
              </a:rPr>
              <a:t>justify-content</a:t>
            </a:r>
            <a:r>
              <a:rPr lang="es-MX" sz="1600" b="1" i="1" dirty="0">
                <a:solidFill>
                  <a:schemeClr val="bg1"/>
                </a:solidFill>
                <a:latin typeface="Verdana" panose="020B0604030504040204" pitchFamily="34" charset="0"/>
                <a:ea typeface="Verdana" panose="020B0604030504040204" pitchFamily="34" charset="0"/>
              </a:rPr>
              <a:t>: </a:t>
            </a:r>
            <a:r>
              <a:rPr lang="es-MX" sz="1600" b="1" i="1" dirty="0" err="1">
                <a:solidFill>
                  <a:schemeClr val="bg1"/>
                </a:solidFill>
                <a:latin typeface="Verdana" panose="020B0604030504040204" pitchFamily="34" charset="0"/>
                <a:ea typeface="Verdana" panose="020B0604030504040204" pitchFamily="34" charset="0"/>
              </a:rPr>
              <a:t>space-around</a:t>
            </a:r>
            <a:r>
              <a:rPr lang="es-MX" sz="1600" b="1" i="1" dirty="0">
                <a:solidFill>
                  <a:schemeClr val="bg1"/>
                </a:solidFill>
                <a:latin typeface="Verdana" panose="020B0604030504040204" pitchFamily="34" charset="0"/>
                <a:ea typeface="Verdana" panose="020B0604030504040204" pitchFamily="34" charset="0"/>
              </a:rPr>
              <a:t>;</a:t>
            </a:r>
          </a:p>
        </p:txBody>
      </p:sp>
      <p:pic>
        <p:nvPicPr>
          <p:cNvPr id="9" name="Imagen 8"/>
          <p:cNvPicPr>
            <a:picLocks noChangeAspect="1"/>
          </p:cNvPicPr>
          <p:nvPr/>
        </p:nvPicPr>
        <p:blipFill>
          <a:blip r:embed="rId4"/>
          <a:stretch>
            <a:fillRect/>
          </a:stretch>
        </p:blipFill>
        <p:spPr>
          <a:xfrm>
            <a:off x="1365790" y="4626057"/>
            <a:ext cx="3491420" cy="1764188"/>
          </a:xfrm>
          <a:prstGeom prst="rect">
            <a:avLst/>
          </a:prstGeom>
        </p:spPr>
      </p:pic>
      <p:pic>
        <p:nvPicPr>
          <p:cNvPr id="2" name="Imagen 1"/>
          <p:cNvPicPr>
            <a:picLocks noChangeAspect="1"/>
          </p:cNvPicPr>
          <p:nvPr/>
        </p:nvPicPr>
        <p:blipFill>
          <a:blip r:embed="rId5"/>
          <a:stretch>
            <a:fillRect/>
          </a:stretch>
        </p:blipFill>
        <p:spPr>
          <a:xfrm>
            <a:off x="7142716" y="4324846"/>
            <a:ext cx="3986272" cy="602421"/>
          </a:xfrm>
          <a:prstGeom prst="rect">
            <a:avLst/>
          </a:prstGeom>
        </p:spPr>
      </p:pic>
    </p:spTree>
    <p:extLst>
      <p:ext uri="{BB962C8B-B14F-4D97-AF65-F5344CB8AC3E}">
        <p14:creationId xmlns:p14="http://schemas.microsoft.com/office/powerpoint/2010/main" val="4060242471"/>
      </p:ext>
    </p:extLst>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1890</TotalTime>
  <Words>2243</Words>
  <Application>Microsoft Office PowerPoint</Application>
  <PresentationFormat>Panorámica</PresentationFormat>
  <Paragraphs>171</Paragraphs>
  <Slides>29</Slides>
  <Notes>11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29</vt:i4>
      </vt:variant>
    </vt:vector>
  </HeadingPairs>
  <TitlesOfParts>
    <vt:vector size="34" baseType="lpstr">
      <vt:lpstr>Verdana</vt:lpstr>
      <vt:lpstr>Calibri</vt:lpstr>
      <vt:lpstr>Arial</vt:lpstr>
      <vt:lpstr>Nunito Sans Black</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Cymetria Diseño</dc:creator>
  <cp:lastModifiedBy>Mónica Arias Crisóstomo</cp:lastModifiedBy>
  <cp:revision>65</cp:revision>
  <dcterms:created xsi:type="dcterms:W3CDTF">2023-12-20T20:41:55Z</dcterms:created>
  <dcterms:modified xsi:type="dcterms:W3CDTF">2024-07-08T11:06:10Z</dcterms:modified>
</cp:coreProperties>
</file>